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3"/>
  </p:sldMasterIdLst>
  <p:notesMasterIdLst>
    <p:notesMasterId r:id="rId20"/>
  </p:notesMasterIdLst>
  <p:sldIdLst>
    <p:sldId id="369" r:id="rId4"/>
    <p:sldId id="352" r:id="rId5"/>
    <p:sldId id="370" r:id="rId6"/>
    <p:sldId id="286" r:id="rId7"/>
    <p:sldId id="374" r:id="rId8"/>
    <p:sldId id="376" r:id="rId9"/>
    <p:sldId id="375" r:id="rId10"/>
    <p:sldId id="377" r:id="rId11"/>
    <p:sldId id="380" r:id="rId12"/>
    <p:sldId id="378" r:id="rId13"/>
    <p:sldId id="379" r:id="rId14"/>
    <p:sldId id="381" r:id="rId15"/>
    <p:sldId id="382" r:id="rId16"/>
    <p:sldId id="383" r:id="rId17"/>
    <p:sldId id="384" r:id="rId18"/>
    <p:sldId id="305" r:id="rId19"/>
    <p:sldId id="389" r:id="rId21"/>
    <p:sldId id="390" r:id="rId22"/>
    <p:sldId id="393" r:id="rId23"/>
    <p:sldId id="386" r:id="rId24"/>
    <p:sldId id="391" r:id="rId25"/>
    <p:sldId id="371" r:id="rId26"/>
    <p:sldId id="354" r:id="rId27"/>
    <p:sldId id="394" r:id="rId28"/>
    <p:sldId id="396" r:id="rId29"/>
    <p:sldId id="395" r:id="rId30"/>
    <p:sldId id="397" r:id="rId31"/>
    <p:sldId id="398" r:id="rId32"/>
    <p:sldId id="442" r:id="rId33"/>
    <p:sldId id="399" r:id="rId34"/>
    <p:sldId id="400" r:id="rId35"/>
    <p:sldId id="401" r:id="rId36"/>
    <p:sldId id="402" r:id="rId37"/>
    <p:sldId id="404" r:id="rId38"/>
    <p:sldId id="405" r:id="rId39"/>
    <p:sldId id="406" r:id="rId40"/>
    <p:sldId id="407" r:id="rId41"/>
    <p:sldId id="408" r:id="rId42"/>
    <p:sldId id="409" r:id="rId43"/>
    <p:sldId id="410" r:id="rId44"/>
    <p:sldId id="372" r:id="rId45"/>
    <p:sldId id="437" r:id="rId46"/>
    <p:sldId id="438" r:id="rId47"/>
    <p:sldId id="439" r:id="rId48"/>
    <p:sldId id="440" r:id="rId49"/>
    <p:sldId id="441" r:id="rId50"/>
    <p:sldId id="321" r:id="rId51"/>
    <p:sldId id="411" r:id="rId52"/>
    <p:sldId id="412" r:id="rId53"/>
    <p:sldId id="413" r:id="rId54"/>
    <p:sldId id="414" r:id="rId55"/>
    <p:sldId id="373" r:id="rId56"/>
    <p:sldId id="340" r:id="rId57"/>
    <p:sldId id="416" r:id="rId58"/>
    <p:sldId id="415" r:id="rId59"/>
    <p:sldId id="417" r:id="rId60"/>
    <p:sldId id="419" r:id="rId61"/>
    <p:sldId id="418" r:id="rId62"/>
    <p:sldId id="420" r:id="rId63"/>
    <p:sldId id="421" r:id="rId64"/>
    <p:sldId id="422" r:id="rId65"/>
    <p:sldId id="347" r:id="rId66"/>
    <p:sldId id="424" r:id="rId67"/>
    <p:sldId id="425" r:id="rId68"/>
    <p:sldId id="426" r:id="rId69"/>
    <p:sldId id="432" r:id="rId70"/>
    <p:sldId id="433" r:id="rId71"/>
    <p:sldId id="435" r:id="rId72"/>
    <p:sldId id="436" r:id="rId73"/>
    <p:sldId id="427" r:id="rId74"/>
    <p:sldId id="428" r:id="rId75"/>
    <p:sldId id="430" r:id="rId76"/>
    <p:sldId id="429" r:id="rId77"/>
    <p:sldId id="336" r:id="rId78"/>
  </p:sldIdLst>
  <p:sldSz cx="12192000" cy="6858000"/>
  <p:notesSz cx="6858000" cy="9144000"/>
  <p:custDataLst>
    <p:tags r:id="rId8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1" d="100"/>
          <a:sy n="71" d="100"/>
        </p:scale>
        <p:origin x="110" y="3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2" Type="http://schemas.openxmlformats.org/officeDocument/2006/relationships/tags" Target="tags/tag1.xml"/><Relationship Id="rId81" Type="http://schemas.openxmlformats.org/officeDocument/2006/relationships/tableStyles" Target="tableStyles.xml"/><Relationship Id="rId80" Type="http://schemas.openxmlformats.org/officeDocument/2006/relationships/viewProps" Target="viewProps.xml"/><Relationship Id="rId8" Type="http://schemas.openxmlformats.org/officeDocument/2006/relationships/slide" Target="slides/slide5.xml"/><Relationship Id="rId79" Type="http://schemas.openxmlformats.org/officeDocument/2006/relationships/presProps" Target="presProps.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4.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endParaRPr lang="zh-CN" altLang="en-US" dirty="0"/>
          </a:p>
        </p:txBody>
      </p:sp>
      <p:sp>
        <p:nvSpPr>
          <p:cNvPr id="4" name="灯片编号占位符 3"/>
          <p:cNvSpPr>
            <a:spLocks noGrp="1"/>
          </p:cNvSpPr>
          <p:nvPr>
            <p:ph type="sldNum" sz="quarter" idx="10"/>
          </p:nvPr>
        </p:nvSpPr>
        <p:spPr/>
        <p:txBody>
          <a:bodyPr/>
          <a:lstStyle/>
          <a:p>
            <a:fld id="{91B468E8-3E42-411D-B3A4-41141BE63FB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endParaRPr lang="en-US" altLang="zh-CN"/>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endParaRPr lang="en-US" altLang="zh-CN"/>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C73A3FB-D683-4918-A557-73AB8F4C4EE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fld>
            <a:endParaRPr lang="zh-CN" altLang="en-US"/>
          </a:p>
        </p:txBody>
      </p:sp>
      <p:pic>
        <p:nvPicPr>
          <p:cNvPr id="8" name="图片 7"/>
          <p:cNvPicPr>
            <a:picLocks noChangeAspect="1"/>
          </p:cNvPicPr>
          <p:nvPr userDrawn="1"/>
        </p:nvPicPr>
        <p:blipFill>
          <a:blip r:embed="rId13"/>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2.xml"/><Relationship Id="rId1"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4.xml"/><Relationship Id="rId1"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5.xml"/><Relationship Id="rId1"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6.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hemeOverride" Target="../theme/themeOverride17.xml"/><Relationship Id="rId1" Type="http://schemas.openxmlformats.org/officeDocument/2006/relationships/image" Target="../media/image11.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emf"/><Relationship Id="rId1" Type="http://schemas.openxmlformats.org/officeDocument/2006/relationships/image" Target="../media/image22.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6.png"/></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png"/><Relationship Id="rId1"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1"/>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第九章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就业失业统计分析</a:t>
            </a:r>
            <a:endPar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2</a:t>
            </a:r>
            <a:r>
              <a:rPr lang="zh-CN" altLang="en-US" sz="2400" b="1" dirty="0">
                <a:latin typeface="华文楷体" panose="02010600040101010101" charset="-122"/>
                <a:ea typeface="华文楷体" panose="02010600040101010101" charset="-122"/>
              </a:rPr>
              <a:t>．自雇就业。</a:t>
            </a:r>
            <a:r>
              <a:rPr lang="zh-CN" altLang="en-US" sz="2400" dirty="0">
                <a:latin typeface="华文楷体" panose="02010600040101010101" charset="-122"/>
                <a:ea typeface="华文楷体" panose="02010600040101010101" charset="-122"/>
              </a:rPr>
              <a:t>指通过经营个人业务或从事自由职业获取收入。其特点与受雇就业迥异：（</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）拥有高度独立性和灵活性，对工作有更高自主权并承担更大责任；（</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）直接面对市场竞争，承担更高风险，缺乏社会保障；（</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）涉及领域众多，包括农民、个体户、小企业主，以及作家、设计师、咨询师等自由职业者；（</a:t>
            </a:r>
            <a:r>
              <a:rPr lang="en-US" altLang="zh-CN" sz="2400" dirty="0">
                <a:latin typeface="华文楷体" panose="02010600040101010101" charset="-122"/>
                <a:ea typeface="华文楷体" panose="02010600040101010101" charset="-122"/>
              </a:rPr>
              <a:t>4</a:t>
            </a:r>
            <a:r>
              <a:rPr lang="zh-CN" altLang="en-US" sz="2400" dirty="0">
                <a:latin typeface="华文楷体" panose="02010600040101010101" charset="-122"/>
                <a:ea typeface="华文楷体" panose="02010600040101010101" charset="-122"/>
              </a:rPr>
              <a:t>）需要更强的创业精神和创新意识。文化背景下非常普遍，多见于农业、家庭工艺品生产等领域。主要特点为：（</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）多以家庭企业为载体；（</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）劳动者通常不直接领取薪酬；（</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）工作安排灵活，缺乏外部雇佣关系的正式保障。</a:t>
            </a: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3</a:t>
            </a:r>
            <a:r>
              <a:rPr lang="zh-CN" altLang="en-US" sz="2400" b="1" dirty="0">
                <a:latin typeface="华文楷体" panose="02010600040101010101" charset="-122"/>
                <a:ea typeface="华文楷体" panose="02010600040101010101" charset="-122"/>
              </a:rPr>
              <a:t>．灵活就业。</a:t>
            </a:r>
            <a:r>
              <a:rPr lang="zh-CN" altLang="en-US" sz="2400" dirty="0">
                <a:latin typeface="华文楷体" panose="02010600040101010101" charset="-122"/>
                <a:ea typeface="华文楷体" panose="02010600040101010101" charset="-122"/>
              </a:rPr>
              <a:t>我国将非正规、非标准化就业统称为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灵活就业</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其既包括正规部门的非全日制、临时性、季节性、弹性工作用工，也包括小微企业、家庭企业和劳动者个体在非正规部门的就业。从农业经济时代的零工劳动到数字经济时代的新就业，灵活就业早已有之且与时俱进</a:t>
            </a: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伴随互联网技术发展和数字化平台涌现，临时性、弹性、平台型、创业型灵活就业迅速兴起，外卖骑手、网约车司机、网络主播应运而生。人社部数据显示，截止</a:t>
            </a:r>
            <a:r>
              <a:rPr lang="en-US" altLang="zh-CN" sz="2400" dirty="0">
                <a:latin typeface="华文楷体" panose="02010600040101010101" charset="-122"/>
                <a:ea typeface="华文楷体" panose="02010600040101010101" charset="-122"/>
              </a:rPr>
              <a:t>2021</a:t>
            </a:r>
            <a:r>
              <a:rPr lang="zh-CN" altLang="en-US" sz="2400" dirty="0">
                <a:latin typeface="华文楷体" panose="02010600040101010101" charset="-122"/>
                <a:ea typeface="华文楷体" panose="02010600040101010101" charset="-122"/>
              </a:rPr>
              <a:t>年，灵活就业规模达到</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亿人，约占全国总人口的七分之一。</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，其对经济社会发展的重要性也不断提升。</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4</a:t>
            </a:r>
            <a:r>
              <a:rPr lang="zh-CN" altLang="en-US" sz="2400" b="1" dirty="0">
                <a:latin typeface="华文楷体" panose="02010600040101010101" charset="-122"/>
                <a:ea typeface="华文楷体" panose="02010600040101010101" charset="-122"/>
              </a:rPr>
              <a:t>．家庭就业。</a:t>
            </a:r>
            <a:r>
              <a:rPr lang="zh-CN" altLang="en-US" sz="2400" dirty="0">
                <a:latin typeface="华文楷体" panose="02010600040101010101" charset="-122"/>
                <a:ea typeface="华文楷体" panose="02010600040101010101" charset="-122"/>
              </a:rPr>
              <a:t>指家庭成员为共同的家庭事业付出劳动，这在某些经济体或文化背景下非常普遍，多见于农业、家庭工艺品生产等领域。主要特点为：（</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）多以家庭企业为载体；（</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）劳动者通常不直接领取薪酬；（</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）工作安排灵活，缺乏外部雇佣关系的正式保障。</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1</a:t>
            </a:r>
            <a:r>
              <a:rPr lang="zh-CN" altLang="en-US" sz="2400" b="1" dirty="0">
                <a:latin typeface="华文楷体" panose="02010600040101010101" charset="-122"/>
                <a:ea typeface="华文楷体" panose="02010600040101010101" charset="-122"/>
              </a:rPr>
              <a:t>．按表现形式，可分为显性失业与隐性失业。</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）通常所说的失业专指显性失业，即劳动者与生产资料存在明显分离，一经认定就能获得政府提供的相应支持和救济保障。（</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）隐性失业则指劳动者与生产资料的分离处于隐蔽状态，尽管劳动者处于受雇或自雇状态，但其劳动力资源远未得到充分利用。</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350" y="861695"/>
            <a:ext cx="11146790" cy="599567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2</a:t>
            </a:r>
            <a:r>
              <a:rPr lang="zh-CN" altLang="en-US" sz="2400" b="1" dirty="0">
                <a:latin typeface="华文楷体" panose="02010600040101010101" charset="-122"/>
                <a:ea typeface="华文楷体" panose="02010600040101010101" charset="-122"/>
              </a:rPr>
              <a:t>．按劳动力供求状态，可分为总量性失业与结构性失业。</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总量性失业是劳动供给总量大于市场需求所导致的失业。其通常源于人口快速增长，或者经济发展速度偏低不足以吸纳新增劳动力。从长期看，总量性失业反映人口增长与经济发展不匹配；短期而言，其在经济周期的低谷阶段最为严重。（</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结构性失业是经济结构变化引起的失业，多为劳动力供给与市场需求在职业、技能、地域等不匹配所致。结构性失业与产业升级和技术进步紧密相关：从长期看，产业结构持续变化，引发衰退行业大量失业与新兴行业劳动力短缺并存的局面；从短期看，技术革命往往导致劳动力供需的结构性失衡，其影响往往相当剧烈。</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350" y="1142365"/>
            <a:ext cx="11146790" cy="519366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失业分类</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3</a:t>
            </a:r>
            <a:r>
              <a:rPr lang="zh-CN" altLang="en-US" sz="2400" b="1" dirty="0">
                <a:latin typeface="华文楷体" panose="02010600040101010101" charset="-122"/>
                <a:ea typeface="华文楷体" panose="02010600040101010101" charset="-122"/>
              </a:rPr>
              <a:t>．按主要成因，可分为多种类型。</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）季节性失业是由于某些行业需求存在季节波动，导致劳动者在淡季面临失业，这种情况在农业、旅游业较为常见。（</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）摩擦性失业是劳动者从一份工作转向另一份工作的过程中，由于信息不对称或需要时间调整所导致的短期失业。摩擦性失业是无可避免的自然现象，且对总失业率影响很小。（</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）周期性失业是经济周期中随增长放缓而加重的失业，属于宏观政策调控重点关注的失业类型。（</a:t>
            </a:r>
            <a:r>
              <a:rPr lang="en-US" altLang="zh-CN" sz="2400" dirty="0">
                <a:latin typeface="华文楷体" panose="02010600040101010101" charset="-122"/>
                <a:ea typeface="华文楷体" panose="02010600040101010101" charset="-122"/>
              </a:rPr>
              <a:t>4</a:t>
            </a:r>
            <a:r>
              <a:rPr lang="zh-CN" altLang="en-US" sz="2400" dirty="0">
                <a:latin typeface="华文楷体" panose="02010600040101010101" charset="-122"/>
                <a:ea typeface="华文楷体" panose="02010600040101010101" charset="-122"/>
              </a:rPr>
              <a:t>）技术性失业是由于快速技术变化，导致某些岗位需求减少而造成失业，尤以机器替代劳动的</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取代型</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技术最应关注，其同时引发结构性失业（被替代者难以胜任技术创造的新工作）与总量性失业（新技术创造的岗位远低于其消灭的岗位），必须靠社会保障提供缓冲。</a:t>
            </a:r>
            <a:r>
              <a:rPr lang="en-US" altLang="zh-CN" sz="2400" dirty="0">
                <a:latin typeface="华文楷体" panose="02010600040101010101" charset="-122"/>
                <a:ea typeface="华文楷体" panose="02010600040101010101" charset="-122"/>
              </a:rPr>
              <a:t>                </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470" y="771525"/>
            <a:ext cx="11273790" cy="4807585"/>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（一）就业理论</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sym typeface="+mn-ea"/>
              </a:rPr>
              <a:t>1</a:t>
            </a:r>
            <a:r>
              <a:rPr lang="zh-CN" altLang="en-US" sz="2400" b="1" dirty="0">
                <a:latin typeface="华文楷体" panose="02010600040101010101" charset="-122"/>
                <a:ea typeface="华文楷体" panose="02010600040101010101" charset="-122"/>
                <a:cs typeface="华文楷体" panose="02010600040101010101" charset="-122"/>
                <a:sym typeface="+mn-ea"/>
              </a:rPr>
              <a:t>．古典就业理论。</a:t>
            </a:r>
            <a:r>
              <a:rPr lang="zh-CN" altLang="en-US" sz="2400" dirty="0">
                <a:latin typeface="华文楷体" panose="02010600040101010101" charset="-122"/>
                <a:ea typeface="华文楷体" panose="02010600040101010101" charset="-122"/>
                <a:cs typeface="华文楷体" panose="02010600040101010101" charset="-122"/>
                <a:sym typeface="+mn-ea"/>
              </a:rPr>
              <a:t>该理论以斯密、李嘉图等人的思想为基础，认为劳动力市场能通过市场机制的调节自动实现充分就业。其核心特点有三：一是假设劳动力市场完全竞争，二是强调工资水平根据市场供需关系自由调整，三是认为政府应减少对劳动力市场的干预。在该理论之下，劳动要素市场均衡与产品市场均衡并无二致。</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sym typeface="+mn-ea"/>
              </a:rPr>
              <a:t> 2</a:t>
            </a:r>
            <a:r>
              <a:rPr lang="zh-CN" altLang="en-US" sz="2400" b="1" dirty="0">
                <a:latin typeface="华文楷体" panose="02010600040101010101" charset="-122"/>
                <a:ea typeface="华文楷体" panose="02010600040101010101" charset="-122"/>
                <a:cs typeface="华文楷体" panose="02010600040101010101" charset="-122"/>
                <a:sym typeface="+mn-ea"/>
              </a:rPr>
              <a:t>．凯恩斯就业理论。</a:t>
            </a:r>
            <a:r>
              <a:rPr lang="zh-CN" altLang="en-US" sz="2400" dirty="0">
                <a:latin typeface="华文楷体" panose="02010600040101010101" charset="-122"/>
                <a:ea typeface="华文楷体" panose="02010600040101010101" charset="-122"/>
                <a:cs typeface="华文楷体" panose="02010600040101010101" charset="-122"/>
                <a:sym typeface="+mn-ea"/>
              </a:rPr>
              <a:t>该理论产生于</a:t>
            </a:r>
            <a:r>
              <a:rPr lang="en-US" altLang="zh-CN" sz="2400" dirty="0">
                <a:latin typeface="华文楷体" panose="02010600040101010101" charset="-122"/>
                <a:ea typeface="华文楷体" panose="02010600040101010101" charset="-122"/>
                <a:cs typeface="华文楷体" panose="02010600040101010101" charset="-122"/>
                <a:sym typeface="+mn-ea"/>
              </a:rPr>
              <a:t>20</a:t>
            </a:r>
            <a:r>
              <a:rPr lang="zh-CN" altLang="en-US" sz="2400" dirty="0">
                <a:latin typeface="华文楷体" panose="02010600040101010101" charset="-122"/>
                <a:ea typeface="华文楷体" panose="02010600040101010101" charset="-122"/>
                <a:cs typeface="华文楷体" panose="02010600040101010101" charset="-122"/>
                <a:sym typeface="+mn-ea"/>
              </a:rPr>
              <a:t>世纪资本主义大萧条的背景下，对古典就业理论做出严肃批判。其认为，劳动力市场并非完全竞争，工资具有刚性而无法自由调整，单纯的市场机制并非总能保证充分就业自动实现。就业数量取决于有效需求，总需求不足会造成市场机制无法挽救的严重失业，必须依靠政府干预刺激有效需求才能解决。</a:t>
            </a: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17" dur="500"/>
                                        <p:tgtEl>
                                          <p:spTgt spid="235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666750" y="771525"/>
            <a:ext cx="11341735" cy="5970270"/>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（一）就业理论</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  3</a:t>
            </a:r>
            <a:r>
              <a:rPr lang="zh-CN" altLang="en-US" sz="2400" b="1" dirty="0">
                <a:latin typeface="华文楷体" panose="02010600040101010101" charset="-122"/>
                <a:ea typeface="华文楷体" panose="02010600040101010101" charset="-122"/>
                <a:cs typeface="华文楷体" panose="02010600040101010101" charset="-122"/>
              </a:rPr>
              <a:t>．新古典综合派就业理论。</a:t>
            </a:r>
            <a:r>
              <a:rPr lang="zh-CN" altLang="en-US" sz="2400" dirty="0">
                <a:latin typeface="华文楷体" panose="02010600040101010101" charset="-122"/>
                <a:ea typeface="华文楷体" panose="02010600040101010101" charset="-122"/>
                <a:cs typeface="华文楷体" panose="02010600040101010101" charset="-122"/>
              </a:rPr>
              <a:t>该理论认为前述两派观点各有利弊，力图对二者进行调和。其坚持认为市场力量起主要作用，但也承认特殊情况下需要政府适度干预。该理论秉持市场出清的基本信念，认为尽管短期内劳动力市场存在摩擦性或结构性失业，但长期必然达到均衡。其认为经济主体具有理性预期，各类总需求刺激政策无效，因而反对政府干预。</a:t>
            </a:r>
            <a:endParaRPr lang="zh-CN" altLang="en-US" sz="2400" dirty="0">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4</a:t>
            </a:r>
            <a:r>
              <a:rPr lang="zh-CN" altLang="en-US" sz="2400" b="1" dirty="0">
                <a:latin typeface="华文楷体" panose="02010600040101010101" charset="-122"/>
                <a:ea typeface="华文楷体" panose="02010600040101010101" charset="-122"/>
                <a:cs typeface="华文楷体" panose="02010600040101010101" charset="-122"/>
              </a:rPr>
              <a:t>．新凯恩斯主义就业理论。</a:t>
            </a:r>
            <a:r>
              <a:rPr lang="zh-CN" altLang="en-US" sz="2400" dirty="0">
                <a:latin typeface="华文楷体" panose="02010600040101010101" charset="-122"/>
                <a:ea typeface="华文楷体" panose="02010600040101010101" charset="-122"/>
                <a:cs typeface="华文楷体" panose="02010600040101010101" charset="-122"/>
              </a:rPr>
              <a:t>该理论坚持并发展凯恩斯就业理论，重在解释工资和价格调整不灵活的成因。核心观点是，由于信息不对称、长期合同、效率工资等因素，工资和价格具有粘性，不会快速对供求变化做出调整。其注重政府对就业的稳定作用，主张通过货币政策和财政政策稳定经济波动，促进劳动力市场恢复均衡。</a:t>
            </a: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17" dur="500"/>
                                        <p:tgtEl>
                                          <p:spTgt spid="235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470" y="985520"/>
            <a:ext cx="11273790" cy="4593590"/>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（一）就业理论</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 5</a:t>
            </a:r>
            <a:r>
              <a:rPr lang="zh-CN" altLang="en-US" sz="2400" b="1" dirty="0">
                <a:latin typeface="华文楷体" panose="02010600040101010101" charset="-122"/>
                <a:ea typeface="华文楷体" panose="02010600040101010101" charset="-122"/>
                <a:cs typeface="华文楷体" panose="02010600040101010101" charset="-122"/>
              </a:rPr>
              <a:t>．供给侧就业理论。</a:t>
            </a:r>
            <a:r>
              <a:rPr lang="zh-CN" altLang="en-US" sz="2400" dirty="0">
                <a:latin typeface="华文楷体" panose="02010600040101010101" charset="-122"/>
                <a:ea typeface="华文楷体" panose="02010600040101010101" charset="-122"/>
                <a:cs typeface="华文楷体" panose="02010600040101010101" charset="-122"/>
              </a:rPr>
              <a:t>迥异于立足总需求管理的凯恩斯理论，该理论完全聚焦供给侧。其认为，提高经济效率和市场自由度是促进就业的关键。核心主张为：减少对劳动力市场的干预（降低最低工资标准、削弱工会力量、减少劳动力市场监管）以破除工资刚性，通过人力资本投资提升劳动者竞争力，对企业减税并减少干预以刺激投资和创新。</a:t>
            </a: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470" y="850265"/>
            <a:ext cx="11273790" cy="4728845"/>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（二）</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失业理论</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rPr>
              <a:t>1</a:t>
            </a:r>
            <a:r>
              <a:rPr lang="zh-CN" altLang="en-US" sz="2400" b="1" dirty="0">
                <a:latin typeface="华文楷体" panose="02010600040101010101" charset="-122"/>
                <a:ea typeface="华文楷体" panose="02010600040101010101" charset="-122"/>
                <a:cs typeface="华文楷体" panose="02010600040101010101" charset="-122"/>
              </a:rPr>
              <a:t>．人口决定理论。</a:t>
            </a:r>
            <a:r>
              <a:rPr lang="zh-CN" altLang="en-US" sz="2400" dirty="0">
                <a:latin typeface="华文楷体" panose="02010600040101010101" charset="-122"/>
                <a:ea typeface="华文楷体" panose="02010600040101010101" charset="-122"/>
                <a:cs typeface="华文楷体" panose="02010600040101010101" charset="-122"/>
              </a:rPr>
              <a:t>认为人口基数过大导致劳动力供给过剩，是失业的主要原因。该理论对一些人口数量庞大且增长过快的发展中国家，具有较强解释能力。</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2</a:t>
            </a:r>
            <a:r>
              <a:rPr lang="zh-CN" altLang="en-US" sz="2400" b="1" dirty="0">
                <a:latin typeface="华文楷体" panose="02010600040101010101" charset="-122"/>
                <a:ea typeface="华文楷体" panose="02010600040101010101" charset="-122"/>
                <a:cs typeface="华文楷体" panose="02010600040101010101" charset="-122"/>
              </a:rPr>
              <a:t>．二元经济理论。</a:t>
            </a:r>
            <a:r>
              <a:rPr lang="zh-CN" altLang="en-US" sz="2400" dirty="0">
                <a:latin typeface="华文楷体" panose="02010600040101010101" charset="-122"/>
                <a:ea typeface="华文楷体" panose="02010600040101010101" charset="-122"/>
                <a:cs typeface="华文楷体" panose="02010600040101010101" charset="-122"/>
              </a:rPr>
              <a:t>发展中国家存在传统农业部门和现代工业部门，农业剩余劳动力向工业部门转移过程中，供求失衡会加重城市失业问题。该理论仅适于解释该特殊阶段。</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1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就业与失业的理论界定</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失业规模与结构统计分析</a:t>
            </a:r>
            <a:endParaRPr lang="zh-CN" altLang="en-US" sz="3200" b="1" dirty="0">
              <a:latin typeface="楷体" panose="02010609060101010101" charset="-122"/>
              <a:ea typeface="楷体" panose="02010609060101010101" charset="-122"/>
              <a:sym typeface="+mn-ea"/>
            </a:endParaRP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中国就业与失业统计分析</a:t>
            </a:r>
            <a:endParaRPr lang="zh-CN" altLang="en-US" sz="3200" b="1" dirty="0">
              <a:latin typeface="楷体" panose="02010609060101010101" charset="-122"/>
              <a:ea typeface="楷体" panose="02010609060101010101" charset="-122"/>
              <a:sym typeface="+mn-ea"/>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劳动力与就业统计分析</a:t>
            </a:r>
            <a:endParaRPr lang="zh-CN" altLang="en-US" sz="3200" b="1" dirty="0">
              <a:latin typeface="楷体" panose="02010609060101010101" charset="-122"/>
              <a:ea typeface="楷体" panose="02010609060101010101" charset="-122"/>
              <a:sym typeface="+mn-ea"/>
            </a:endParaRP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endParaRPr lang="zh-CN" altLang="en-US" b="1" dirty="0">
              <a:solidFill>
                <a:schemeClr val="accent1">
                  <a:lumMod val="50000"/>
                </a:schemeClr>
              </a:solidFill>
              <a:latin typeface="黑体" panose="02010609060101010101" pitchFamily="49" charset="-122"/>
              <a:ea typeface="黑体" panose="02010609060101010101" pitchFamily="49" charset="-122"/>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470" y="850265"/>
            <a:ext cx="11273790" cy="4728845"/>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（二）</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失业理论</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sym typeface="+mn-ea"/>
              </a:rPr>
              <a:t> 3</a:t>
            </a:r>
            <a:r>
              <a:rPr lang="zh-CN" altLang="en-US" sz="2400" b="1" dirty="0">
                <a:latin typeface="华文楷体" panose="02010600040101010101" charset="-122"/>
                <a:ea typeface="华文楷体" panose="02010600040101010101" charset="-122"/>
                <a:cs typeface="华文楷体" panose="02010600040101010101" charset="-122"/>
                <a:sym typeface="+mn-ea"/>
              </a:rPr>
              <a:t>．结构性失业理论。</a:t>
            </a:r>
            <a:r>
              <a:rPr lang="zh-CN" altLang="en-US" sz="2400" dirty="0">
                <a:latin typeface="华文楷体" panose="02010600040101010101" charset="-122"/>
                <a:ea typeface="华文楷体" panose="02010600040101010101" charset="-122"/>
                <a:cs typeface="华文楷体" panose="02010600040101010101" charset="-122"/>
                <a:sym typeface="+mn-ea"/>
              </a:rPr>
              <a:t>认为经济结构变化导致劳动力市场供需结构不匹配，是失业的重要原因。鉴于产业升级和结构转变是经济发展的常态，该理论具有广泛的解释能力。</a:t>
            </a:r>
            <a:r>
              <a:rPr lang="zh-CN" altLang="en-US" sz="2400" dirty="0">
                <a:latin typeface="华文楷体" panose="02010600040101010101" charset="-122"/>
                <a:ea typeface="华文楷体" panose="02010600040101010101" charset="-122"/>
                <a:cs typeface="华文楷体" panose="02010600040101010101" charset="-122"/>
                <a:sym typeface="+mn-ea"/>
              </a:rPr>
              <a:t>管理机制的不断优化，是提高宏观经济效益的重要手段。深化经济体制改革，建立健全市场经济体制，可以提高资源配置效率，提升宏观经济效益。</a:t>
            </a:r>
            <a:endParaRPr lang="zh-CN" altLang="en-US" sz="2400" dirty="0">
              <a:latin typeface="华文楷体" panose="02010600040101010101" charset="-122"/>
              <a:ea typeface="华文楷体" panose="02010600040101010101" charset="-122"/>
              <a:cs typeface="华文楷体" panose="02010600040101010101" charset="-122"/>
              <a:sym typeface="+mn-ea"/>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sym typeface="+mn-ea"/>
              </a:rPr>
              <a:t> 4</a:t>
            </a:r>
            <a:r>
              <a:rPr lang="zh-CN" altLang="en-US" sz="2400" b="1" dirty="0">
                <a:latin typeface="华文楷体" panose="02010600040101010101" charset="-122"/>
                <a:ea typeface="华文楷体" panose="02010600040101010101" charset="-122"/>
                <a:cs typeface="华文楷体" panose="02010600040101010101" charset="-122"/>
                <a:sym typeface="+mn-ea"/>
              </a:rPr>
              <a:t>．有效需求不足理论。</a:t>
            </a:r>
            <a:r>
              <a:rPr lang="zh-CN" altLang="en-US" sz="2400" dirty="0">
                <a:latin typeface="华文楷体" panose="02010600040101010101" charset="-122"/>
                <a:ea typeface="华文楷体" panose="02010600040101010101" charset="-122"/>
                <a:cs typeface="华文楷体" panose="02010600040101010101" charset="-122"/>
                <a:sym typeface="+mn-ea"/>
              </a:rPr>
              <a:t>就业量取决于总需求决定的劳动需求。总需求不足时，企业缩减生产规模，减少雇佣并引发失业。该理论可有力解释经济下行阶段的周期性失业。</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1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1"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861060" y="850265"/>
            <a:ext cx="11125200" cy="4728845"/>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（二）</a:t>
            </a:r>
            <a:r>
              <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rPr>
              <a:t>失业理论</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sym typeface="+mn-ea"/>
              </a:rPr>
              <a:t>         </a:t>
            </a:r>
            <a:r>
              <a:rPr lang="en-US" altLang="zh-CN" sz="2400" b="1" dirty="0">
                <a:latin typeface="华文楷体" panose="02010600040101010101" charset="-122"/>
                <a:ea typeface="华文楷体" panose="02010600040101010101" charset="-122"/>
                <a:cs typeface="华文楷体" panose="02010600040101010101" charset="-122"/>
              </a:rPr>
              <a:t>5</a:t>
            </a:r>
            <a:r>
              <a:rPr lang="zh-CN" altLang="en-US" sz="2400" b="1" dirty="0">
                <a:latin typeface="华文楷体" panose="02010600040101010101" charset="-122"/>
                <a:ea typeface="华文楷体" panose="02010600040101010101" charset="-122"/>
                <a:cs typeface="华文楷体" panose="02010600040101010101" charset="-122"/>
              </a:rPr>
              <a:t>．综合性失业理论。</a:t>
            </a:r>
            <a:r>
              <a:rPr lang="zh-CN" altLang="en-US" sz="2400" dirty="0">
                <a:latin typeface="华文楷体" panose="02010600040101010101" charset="-122"/>
                <a:ea typeface="华文楷体" panose="02010600040101010101" charset="-122"/>
                <a:cs typeface="华文楷体" panose="02010600040101010101" charset="-122"/>
              </a:rPr>
              <a:t>认为失业同时来自劳动力的供给与需求两方面，包含总量失业、结构性失业、摩擦性失业等多种类型。解决失业问题，要从需求与供给两端同时发力。</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 6</a:t>
            </a:r>
            <a:r>
              <a:rPr lang="zh-CN" altLang="en-US" sz="2400" b="1" dirty="0">
                <a:latin typeface="华文楷体" panose="02010600040101010101" charset="-122"/>
                <a:ea typeface="华文楷体" panose="02010600040101010101" charset="-122"/>
                <a:cs typeface="华文楷体" panose="02010600040101010101" charset="-122"/>
              </a:rPr>
              <a:t>．自然失业均衡理论。</a:t>
            </a:r>
            <a:r>
              <a:rPr lang="zh-CN" altLang="en-US" sz="2400" dirty="0">
                <a:latin typeface="华文楷体" panose="02010600040101010101" charset="-122"/>
                <a:ea typeface="华文楷体" panose="02010600040101010101" charset="-122"/>
                <a:cs typeface="华文楷体" panose="02010600040101010101" charset="-122"/>
              </a:rPr>
              <a:t>认为由于市场摩擦、信息不完全、工资刚性等因素，自然失业本身属于劳动力市场的均衡状态。自然失业是经济运行的正常现象，无法也无需消除。</a:t>
            </a:r>
            <a:endParaRPr lang="zh-CN" altLang="en-US" sz="2400" dirty="0">
              <a:latin typeface="华文楷体" panose="02010600040101010101" charset="-122"/>
              <a:ea typeface="华文楷体" panose="02010600040101010101" charset="-122"/>
              <a:cs typeface="华文楷体" panose="02010600040101010101" charset="-122"/>
            </a:endParaRPr>
          </a:p>
          <a:p>
            <a:pPr marL="0" algn="l"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rPr>
              <a:t>7</a:t>
            </a:r>
            <a:r>
              <a:rPr lang="zh-CN" altLang="en-US" sz="2400" b="1" dirty="0">
                <a:latin typeface="华文楷体" panose="02010600040101010101" charset="-122"/>
                <a:ea typeface="华文楷体" panose="02010600040101010101" charset="-122"/>
                <a:cs typeface="华文楷体" panose="02010600040101010101" charset="-122"/>
              </a:rPr>
              <a:t>．职业社会评价理论。</a:t>
            </a:r>
            <a:r>
              <a:rPr lang="zh-CN" altLang="en-US" sz="2400" dirty="0">
                <a:latin typeface="华文楷体" panose="02010600040101010101" charset="-122"/>
                <a:ea typeface="华文楷体" panose="02010600040101010101" charset="-122"/>
                <a:cs typeface="华文楷体" panose="02010600040101010101" charset="-122"/>
              </a:rPr>
              <a:t>从心理学视角，失业有时由于社会对某些职业的负面评价所致。在高福利国家，部分人宁愿申领救济金也不愿从事被视为</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低级</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或</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不体面</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的工作。</a:t>
            </a:r>
            <a:endParaRPr lang="zh-CN" altLang="en-US" sz="2400" dirty="0">
              <a:latin typeface="华文楷体" panose="02010600040101010101" charset="-122"/>
              <a:ea typeface="华文楷体" panose="02010600040101010101" charset="-122"/>
              <a:cs typeface="华文楷体" panose="02010600040101010101"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三、就业与失业理论</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7" dur="500"/>
                                        <p:tgtEl>
                                          <p:spTgt spid="2355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2" dur="500"/>
                                        <p:tgtEl>
                                          <p:spTgt spid="235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17" dur="500"/>
                                        <p:tgtEl>
                                          <p:spTgt spid="2355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2"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劳动力与就业统计分析</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630" y="2295525"/>
            <a:ext cx="8735060" cy="28702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一、劳动与就业指标</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二、国内外就业统计</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三、中国劳动就业分析</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61695" y="1116965"/>
            <a:ext cx="10658475"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变量关系辨析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一国的总人口，可以分为劳动年龄人口与非劳动年龄人口两大部分。劳动年龄人口不含儿童，但是否计入法定退休年龄以上人口尚无共识。我国现行统计规定</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周岁以上为劳动年龄人口，但很多研究经常剔除超过特定年龄（如</a:t>
            </a:r>
            <a:r>
              <a:rPr lang="en-US" altLang="zh-CN" sz="2400" dirty="0">
                <a:latin typeface="华文楷体" panose="02010600040101010101" charset="-122"/>
                <a:ea typeface="华文楷体" panose="02010600040101010101" charset="-122"/>
              </a:rPr>
              <a:t>60</a:t>
            </a:r>
            <a:r>
              <a:rPr lang="zh-CN" altLang="en-US" sz="2400" dirty="0">
                <a:latin typeface="华文楷体" panose="02010600040101010101" charset="-122"/>
                <a:ea typeface="华文楷体" panose="02010600040101010101" charset="-122"/>
              </a:rPr>
              <a:t>岁）者。</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2080260" y="3868420"/>
            <a:ext cx="8221345" cy="2546350"/>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（一）变量关系辨析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总人口还可根据是否参与经济活动，分为经济活动人口（劳动力）和非经济活动人口。我国统计实践将劳动力定义为年满</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周岁，有劳动能力，参加或要求参加社会经济活动的人口。劳动年龄人口中存在部分丧失劳动能力或缺乏就业意愿者，因此劳动力数量小于劳动年龄人口。</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根据是否实际从事经济活动，劳动力分为就业与失业两类。计算就业率与失业率时，均以劳动力为分母。对于非劳动力，根据定义并不涉及失业问题。也可将非劳动力与失业合称为非就业，其为国民经济中未实际参与生产活动的总人数。</a:t>
            </a:r>
            <a:endParaRPr lang="zh-CN" altLang="en-US" sz="2400" dirty="0">
              <a:latin typeface="华文楷体" panose="02010600040101010101" charset="-122"/>
              <a:ea typeface="华文楷体" panose="02010600040101010101" charset="-122"/>
            </a:endParaRPr>
          </a:p>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sym typeface="+mn-ea"/>
              </a:rPr>
              <a:t>    </a:t>
            </a: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（二）主要指标分析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我国人口统计中，按照年龄分为三组：</a:t>
            </a:r>
            <a:r>
              <a:rPr lang="en-US" altLang="zh-CN" sz="2400" dirty="0">
                <a:latin typeface="华文楷体" panose="02010600040101010101" charset="-122"/>
                <a:ea typeface="华文楷体" panose="02010600040101010101" charset="-122"/>
              </a:rPr>
              <a:t>0-14</a:t>
            </a:r>
            <a:r>
              <a:rPr lang="zh-CN" altLang="en-US" sz="2400" dirty="0">
                <a:latin typeface="华文楷体" panose="02010600040101010101" charset="-122"/>
                <a:ea typeface="华文楷体" panose="02010600040101010101" charset="-122"/>
              </a:rPr>
              <a:t>岁为少儿组，</a:t>
            </a:r>
            <a:r>
              <a:rPr lang="en-US" altLang="zh-CN" sz="2400" dirty="0">
                <a:latin typeface="华文楷体" panose="02010600040101010101" charset="-122"/>
                <a:ea typeface="华文楷体" panose="02010600040101010101" charset="-122"/>
              </a:rPr>
              <a:t>65</a:t>
            </a:r>
            <a:r>
              <a:rPr lang="zh-CN" altLang="en-US" sz="2400" dirty="0">
                <a:latin typeface="华文楷体" panose="02010600040101010101" charset="-122"/>
                <a:ea typeface="华文楷体" panose="02010600040101010101" charset="-122"/>
              </a:rPr>
              <a:t>岁以上为老年组，</a:t>
            </a:r>
            <a:r>
              <a:rPr lang="en-US" altLang="zh-CN" sz="2400" dirty="0">
                <a:latin typeface="华文楷体" panose="02010600040101010101" charset="-122"/>
                <a:ea typeface="华文楷体" panose="02010600040101010101" charset="-122"/>
              </a:rPr>
              <a:t>15-64</a:t>
            </a:r>
            <a:r>
              <a:rPr lang="zh-CN" altLang="en-US" sz="2400" dirty="0">
                <a:latin typeface="华文楷体" panose="02010600040101010101" charset="-122"/>
                <a:ea typeface="华文楷体" panose="02010600040101010101" charset="-122"/>
              </a:rPr>
              <a:t>岁为青壮年组。据此，可以计算人口的年龄结构与相对强度。三个年龄段比重变化，可以揭示经济活力和发展前景。少儿组或老年组与青壮年组人口之比称为抚养比，多用于反映社会的供养能力和负担水平。</a:t>
            </a:r>
            <a:r>
              <a:rPr lang="zh-CN" altLang="en-US" sz="2400" dirty="0">
                <a:latin typeface="华文楷体" panose="02010600040101010101" charset="-122"/>
                <a:ea typeface="华文楷体" panose="02010600040101010101" charset="-122"/>
              </a:rPr>
              <a:t>。</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（二）主要指标分析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劳动参与率（</a:t>
            </a:r>
            <a:r>
              <a:rPr lang="en-US" altLang="zh-CN" sz="2400" dirty="0">
                <a:latin typeface="华文楷体" panose="02010600040101010101" charset="-122"/>
                <a:ea typeface="华文楷体" panose="02010600040101010101" charset="-122"/>
              </a:rPr>
              <a:t>Laborore participation rate</a:t>
            </a:r>
            <a:r>
              <a:rPr lang="zh-CN" altLang="en-US" sz="2400" dirty="0">
                <a:latin typeface="华文楷体" panose="02010600040101010101" charset="-122"/>
                <a:ea typeface="华文楷体" panose="02010600040101010101" charset="-122"/>
              </a:rPr>
              <a:t>）衡量一国适龄人口参与生产活动的状况。其作为劳动供给的基础指标，具有重要分析价值。计算公式为：</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劳动参与率</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经济活动人口</a:t>
            </a:r>
            <a:r>
              <a:rPr lang="en-US" altLang="en-US"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劳动年龄人口</a:t>
            </a:r>
            <a:r>
              <a:rPr lang="en-US"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100%</a:t>
            </a:r>
            <a:endParaRPr lang="en-US" altLang="zh-CN" sz="2400" dirty="0">
              <a:latin typeface="华文楷体" panose="02010600040101010101" charset="-122"/>
              <a:ea typeface="华文楷体" panose="02010600040101010101" charset="-122"/>
            </a:endParaRPr>
          </a:p>
          <a:p>
            <a:pPr indent="304800" algn="just" defTabSz="266700">
              <a:lnSpc>
                <a:spcPct val="1500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sz="2400" dirty="0">
                <a:latin typeface="华文楷体" panose="02010600040101010101" charset="-122"/>
                <a:ea typeface="华文楷体" panose="02010600040101010101" charset="-122"/>
              </a:rPr>
              <a:t>根据理论研究与各国经验，劳动参与率反映潜在劳动者对工作收入与闲暇的偏好和选择，其既受性别、年龄、保留工资、家庭收入的影响，还受社会保障水平及覆盖率、劳动力市场状况等宏观环境的影响。</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（二）主要指标分析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就业统计的核心指标为就业率，计算公式为：</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就业率</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就业人口</a:t>
            </a:r>
            <a:r>
              <a:rPr lang="en-US" altLang="en-US"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经济活动人口</a:t>
            </a:r>
            <a:r>
              <a:rPr lang="en-US"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100%                            </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单纯使用就业率，难以有效刻画劳动利用的真实情况。其以劳动力为参照，无法反映退出劳动力市场的人口情况。例如，其他条件不变时，部分失业者因丧失信心而放弃寻找工作（退出劳动力市场），则就业率会因分母减小而增大；但国民经济的劳动资源利用状况并未改善，而是有所恶化。</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1116965"/>
            <a:ext cx="10917555"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（二）主要指标分析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为此，可将就业率与劳动参与率结合，计算如下指标：</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劳动利用率</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劳动参与率</a:t>
            </a:r>
            <a:r>
              <a:rPr lang="en-US" altLang="en-US"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就业率</a:t>
            </a:r>
            <a:r>
              <a:rPr lang="en-US" altLang="en-US" sz="2400" dirty="0">
                <a:latin typeface="华文楷体" panose="02010600040101010101" charset="-122"/>
                <a:ea typeface="华文楷体" panose="02010600040101010101" charset="-122"/>
                <a:sym typeface="+mn-ea"/>
              </a:rPr>
              <a:t>×100%=</a:t>
            </a:r>
            <a:r>
              <a:rPr lang="zh-CN" altLang="en-US" sz="2400" dirty="0">
                <a:latin typeface="华文楷体" panose="02010600040101010101" charset="-122"/>
                <a:ea typeface="华文楷体" panose="02010600040101010101" charset="-122"/>
                <a:sym typeface="+mn-ea"/>
              </a:rPr>
              <a:t>就业人口</a:t>
            </a:r>
            <a:r>
              <a:rPr lang="en-US" altLang="zh-CN" sz="2400" dirty="0">
                <a:latin typeface="华文楷体" panose="02010600040101010101" charset="-122"/>
                <a:ea typeface="华文楷体" panose="02010600040101010101" charset="-122"/>
                <a:sym typeface="+mn-ea"/>
              </a:rPr>
              <a:t>/</a:t>
            </a:r>
            <a:r>
              <a:rPr lang="zh-CN" altLang="en-US" sz="2400" dirty="0">
                <a:latin typeface="华文楷体" panose="02010600040101010101" charset="-122"/>
                <a:ea typeface="华文楷体" panose="02010600040101010101" charset="-122"/>
                <a:sym typeface="+mn-ea"/>
              </a:rPr>
              <a:t>劳动年龄人口</a:t>
            </a:r>
            <a:r>
              <a:rPr lang="en-US" altLang="en-US" sz="2400" dirty="0">
                <a:latin typeface="华文楷体" panose="02010600040101010101" charset="-122"/>
                <a:ea typeface="华文楷体" panose="02010600040101010101" charset="-122"/>
                <a:sym typeface="+mn-ea"/>
              </a:rPr>
              <a:t>×100%</a:t>
            </a:r>
            <a:endParaRPr lang="en-US" altLang="zh-CN"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此外，还要重视法定劳动年龄的影响。</a:t>
            </a:r>
            <a:r>
              <a:rPr lang="en-US" altLang="zh-CN" sz="2400" dirty="0">
                <a:latin typeface="华文楷体" panose="02010600040101010101" charset="-122"/>
                <a:ea typeface="华文楷体" panose="02010600040101010101" charset="-122"/>
              </a:rPr>
              <a:t>ILO</a:t>
            </a:r>
            <a:r>
              <a:rPr lang="zh-CN" altLang="en-US" sz="2400" dirty="0">
                <a:latin typeface="华文楷体" panose="02010600040101010101" charset="-122"/>
                <a:ea typeface="华文楷体" panose="02010600040101010101" charset="-122"/>
              </a:rPr>
              <a:t>推荐统一采用</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岁以上作为劳动年龄人口的统计标准，但各国的法定退休年龄存在显著差异。超过法定退休年龄后，仍有小部分人参与生产活动，但大多数退出劳动力市场。因此，法定退休年龄对劳动参与率和就业率均有重要影响。如果劳动年龄人口将法定退休年龄以上者排除，劳动参与率和劳动利用率都会发生显著变化。</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1116965"/>
            <a:ext cx="10772775"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（二）主要指标分析</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为避免经济活动人口和劳动年龄人口界定差异导致的可比性问题。可以计算就业与总人口比重。该指标的分母非常明确，便于跨国比较。其唯一不确定性在于分子界定，例如军人是否计入就业。公式为：</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就业占总人口比重</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就业人口</a:t>
            </a:r>
            <a:r>
              <a:rPr lang="" altLang="en-US"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总人口</a:t>
            </a:r>
            <a:r>
              <a:rPr lang="en-US"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100%</a:t>
            </a:r>
            <a:endParaRPr lang="en-US" altLang="zh-CN"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劳动与就业指标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就业与失业的理论界定</a:t>
            </a:r>
            <a:endParaRPr lang="zh-CN" altLang="en-US"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一、就业与失业概念</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二、就业与失业分类</a:t>
            </a:r>
            <a:endParaRPr lang="zh-CN" altLang="en-US"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楷体" panose="02010609060101010101" charset="-122"/>
                <a:ea typeface="楷体" panose="02010609060101010101" charset="-122"/>
                <a:cs typeface="楷体" panose="02010609060101010101" charset="-122"/>
                <a:sym typeface="+mn-ea"/>
              </a:rPr>
              <a:t>就业与失业理论</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866" y="1116965"/>
            <a:ext cx="10617200" cy="529780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（一）国外就业统计</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1</a:t>
            </a:r>
            <a:r>
              <a:rPr lang="zh-CN" altLang="en-US" sz="2400" b="1" dirty="0">
                <a:latin typeface="华文楷体" panose="02010600040101010101" charset="-122"/>
                <a:ea typeface="华文楷体" panose="02010600040101010101" charset="-122"/>
              </a:rPr>
              <a:t>．就业地位指标。</a:t>
            </a:r>
            <a:r>
              <a:rPr lang="zh-CN" altLang="en-US" sz="2400" dirty="0">
                <a:latin typeface="华文楷体" panose="02010600040101010101" charset="-122"/>
                <a:ea typeface="华文楷体" panose="02010600040101010101" charset="-122"/>
              </a:rPr>
              <a:t>明确区分工资劳动者、自雇劳动者及家庭劳动者，计算其所占比重，以揭示不同类型就业的相对重要性。发达经济体的就业由工资劳动者主导，落后经济体中家庭劳动者占比很高，故该指标可用于揭示一国的发展阶段和劳动力市场成熟度。</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2</a:t>
            </a:r>
            <a:r>
              <a:rPr lang="zh-CN" altLang="en-US" sz="2400" b="1" dirty="0">
                <a:latin typeface="华文楷体" panose="02010600040101010101" charset="-122"/>
                <a:ea typeface="华文楷体" panose="02010600040101010101" charset="-122"/>
              </a:rPr>
              <a:t>．部门就业指标。</a:t>
            </a:r>
            <a:r>
              <a:rPr lang="zh-CN" altLang="en-US" sz="2400" dirty="0">
                <a:latin typeface="华文楷体" panose="02010600040101010101" charset="-122"/>
                <a:ea typeface="华文楷体" panose="02010600040101010101" charset="-122"/>
              </a:rPr>
              <a:t>就业的产业结构（三次产业）和行业结构（细分行业）也至关重要。但不同国家对特殊职业的处理存在差异，例如对军人是否纳入服务业就业统计，又如未领薪水的家庭劳动者是否纳入相应部门就业，这会对跨国比较的可靠性造成损害。</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二、国内外就业统计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10617200" cy="5521960"/>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（一）国外就业统计</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3</a:t>
            </a:r>
            <a:r>
              <a:rPr lang="zh-CN" altLang="en-US" sz="2400" b="1" dirty="0">
                <a:latin typeface="华文楷体" panose="02010600040101010101" charset="-122"/>
                <a:ea typeface="华文楷体" panose="02010600040101010101" charset="-122"/>
              </a:rPr>
              <a:t>．非充分就业指标。</a:t>
            </a:r>
            <a:r>
              <a:rPr lang="zh-CN" altLang="en-US" sz="2400" dirty="0">
                <a:latin typeface="华文楷体" panose="02010600040101010101" charset="-122"/>
                <a:ea typeface="华文楷体" panose="02010600040101010101" charset="-122"/>
              </a:rPr>
              <a:t>为揭示非充分就业情况，可以计算两类指标：一是非全日制就业占就业总量的比重，越低则经济发展越好；二是非全日制就业总量中的女工占比，据以说明女性在就业市场的地位。</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4</a:t>
            </a:r>
            <a:r>
              <a:rPr lang="zh-CN" altLang="en-US" sz="2400" b="1" dirty="0">
                <a:latin typeface="华文楷体" panose="02010600040101010101" charset="-122"/>
                <a:ea typeface="华文楷体" panose="02010600040101010101" charset="-122"/>
              </a:rPr>
              <a:t>．工时指标。</a:t>
            </a:r>
            <a:r>
              <a:rPr lang="zh-CN" altLang="en-US" sz="2400" dirty="0">
                <a:latin typeface="华文楷体" panose="02010600040101010101" charset="-122"/>
                <a:ea typeface="华文楷体" panose="02010600040101010101" charset="-122"/>
              </a:rPr>
              <a:t>以人数衡量就业的做法较为粗糙，无法反映不同个体的劳动时长差异。为此，一些国家引入工日或工时指标。常用指标有三种：一是周工时小于</a:t>
            </a:r>
            <a:r>
              <a:rPr lang="en-US" altLang="zh-CN" sz="2400" dirty="0">
                <a:latin typeface="华文楷体" panose="02010600040101010101" charset="-122"/>
                <a:ea typeface="华文楷体" panose="02010600040101010101" charset="-122"/>
              </a:rPr>
              <a:t>10</a:t>
            </a:r>
            <a:r>
              <a:rPr lang="zh-CN" altLang="en-US" sz="2400" dirty="0">
                <a:latin typeface="华文楷体" panose="02010600040101010101" charset="-122"/>
                <a:ea typeface="华文楷体" panose="02010600040101010101" charset="-122"/>
              </a:rPr>
              <a:t>小时的就业者人数，反映非充分就业程度高低；二是周工时超过</a:t>
            </a:r>
            <a:r>
              <a:rPr lang="en-US" altLang="zh-CN" sz="2400" dirty="0">
                <a:latin typeface="华文楷体" panose="02010600040101010101" charset="-122"/>
                <a:ea typeface="华文楷体" panose="02010600040101010101" charset="-122"/>
              </a:rPr>
              <a:t>40</a:t>
            </a:r>
            <a:r>
              <a:rPr lang="zh-CN" altLang="en-US" sz="2400" dirty="0">
                <a:latin typeface="华文楷体" panose="02010600040101010101" charset="-122"/>
                <a:ea typeface="华文楷体" panose="02010600040101010101" charset="-122"/>
              </a:rPr>
              <a:t>小时的就业者人数，反映劳动者权益保证程度；三是人均年劳动小时数，反映整体工作时间强度。工时统计相当困难，仅在少数国家实行。另有极少数国家，进一步提供经质量因素调整后的工时统计指标。</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二、国内外就业统计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10617200" cy="5521960"/>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（二）中国就业统计</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计划经济时代，中国实行的</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低工资、高就业</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政策基本保证</a:t>
            </a:r>
            <a:r>
              <a:rPr lang="en-US" altLang="zh-CN" sz="2400" dirty="0">
                <a:latin typeface="华文楷体" panose="02010600040101010101" charset="-122"/>
                <a:ea typeface="华文楷体" panose="02010600040101010101" charset="-122"/>
              </a:rPr>
              <a:t>100%</a:t>
            </a:r>
            <a:r>
              <a:rPr lang="zh-CN" altLang="en-US" sz="2400" dirty="0">
                <a:latin typeface="华文楷体" panose="02010600040101010101" charset="-122"/>
                <a:ea typeface="华文楷体" panose="02010600040101010101" charset="-122"/>
              </a:rPr>
              <a:t>就业，就业统计并务必要。改革开放以来，随着向市场经济转型，就业统计的重要性逐渐突显。当前，中国的就业统计方式主要有三种。</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1</a:t>
            </a:r>
            <a:r>
              <a:rPr lang="zh-CN" altLang="en-US" sz="2400" b="1" dirty="0">
                <a:latin typeface="华文楷体" panose="02010600040101010101" charset="-122"/>
                <a:ea typeface="华文楷体" panose="02010600040101010101" charset="-122"/>
              </a:rPr>
              <a:t>．综合统计。</a:t>
            </a:r>
            <a:r>
              <a:rPr lang="zh-CN" altLang="en-US" sz="2400" dirty="0">
                <a:latin typeface="华文楷体" panose="02010600040101010101" charset="-122"/>
                <a:ea typeface="华文楷体" panose="02010600040101010101" charset="-122"/>
              </a:rPr>
              <a:t>由国家统计局的相关机构批准制定每年及各季的统计报表，负责组织实施的机构自上而下为各级专业统计部门举办培训，最后自下而上填报汇总数据。企业就业调查（劳动统计报表制度）和农村劳动力调查，均采取这种方式。</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二、国内外就业统计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10617200" cy="5521960"/>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（二）中国就业统计</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2</a:t>
            </a:r>
            <a:r>
              <a:rPr lang="zh-CN" altLang="en-US" sz="2400" b="1" dirty="0">
                <a:latin typeface="华文楷体" panose="02010600040101010101" charset="-122"/>
                <a:ea typeface="华文楷体" panose="02010600040101010101" charset="-122"/>
              </a:rPr>
              <a:t>．行政记录。</a:t>
            </a:r>
            <a:r>
              <a:rPr lang="zh-CN" altLang="en-US" sz="2400" dirty="0">
                <a:latin typeface="华文楷体" panose="02010600040101010101" charset="-122"/>
                <a:ea typeface="华文楷体" panose="02010600040101010101" charset="-122"/>
              </a:rPr>
              <a:t>行政记录统计方式起步较晚。</a:t>
            </a:r>
            <a:r>
              <a:rPr lang="en-US" altLang="zh-CN" sz="2400" dirty="0">
                <a:latin typeface="华文楷体" panose="02010600040101010101" charset="-122"/>
                <a:ea typeface="华文楷体" panose="02010600040101010101" charset="-122"/>
              </a:rPr>
              <a:t>20</a:t>
            </a:r>
            <a:r>
              <a:rPr lang="zh-CN" altLang="en-US" sz="2400" dirty="0">
                <a:latin typeface="华文楷体" panose="02010600040101010101" charset="-122"/>
                <a:ea typeface="华文楷体" panose="02010600040101010101" charset="-122"/>
              </a:rPr>
              <a:t>世纪</a:t>
            </a:r>
            <a:r>
              <a:rPr lang="en-US" altLang="zh-CN" sz="2400" dirty="0">
                <a:latin typeface="华文楷体" panose="02010600040101010101" charset="-122"/>
                <a:ea typeface="华文楷体" panose="02010600040101010101" charset="-122"/>
              </a:rPr>
              <a:t>70</a:t>
            </a:r>
            <a:r>
              <a:rPr lang="zh-CN" altLang="en-US" sz="2400" dirty="0">
                <a:latin typeface="华文楷体" panose="02010600040101010101" charset="-122"/>
                <a:ea typeface="华文楷体" panose="02010600040101010101" charset="-122"/>
              </a:rPr>
              <a:t>年代后期城镇失业情况突显，城镇失业登记工作应运而生并延续至今，其长期由劳动和社会保障部门执行。此外，国家工商行政管理局对私营和个体企业从业人员情况也有较系统的记录。</a:t>
            </a:r>
            <a:endParaRPr lang="zh-CN" altLang="en-US" sz="2400" dirty="0">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3</a:t>
            </a:r>
            <a:r>
              <a:rPr lang="zh-CN" altLang="en-US" sz="2400" b="1" dirty="0">
                <a:latin typeface="华文楷体" panose="02010600040101010101" charset="-122"/>
                <a:ea typeface="华文楷体" panose="02010600040101010101" charset="-122"/>
              </a:rPr>
              <a:t>．抽样调查。</a:t>
            </a:r>
            <a:r>
              <a:rPr lang="en-US" altLang="zh-CN" sz="2400" dirty="0">
                <a:latin typeface="华文楷体" panose="02010600040101010101" charset="-122"/>
                <a:ea typeface="华文楷体" panose="02010600040101010101" charset="-122"/>
              </a:rPr>
              <a:t>20</a:t>
            </a:r>
            <a:r>
              <a:rPr lang="zh-CN" altLang="en-US" sz="2400" dirty="0">
                <a:latin typeface="华文楷体" panose="02010600040101010101" charset="-122"/>
                <a:ea typeface="华文楷体" panose="02010600040101010101" charset="-122"/>
              </a:rPr>
              <a:t>世纪</a:t>
            </a:r>
            <a:r>
              <a:rPr lang="en-US" altLang="zh-CN" sz="2400" dirty="0">
                <a:latin typeface="华文楷体" panose="02010600040101010101" charset="-122"/>
                <a:ea typeface="华文楷体" panose="02010600040101010101" charset="-122"/>
              </a:rPr>
              <a:t>90</a:t>
            </a:r>
            <a:r>
              <a:rPr lang="zh-CN" altLang="en-US" sz="2400" dirty="0">
                <a:latin typeface="华文楷体" panose="02010600040101010101" charset="-122"/>
                <a:ea typeface="华文楷体" panose="02010600040101010101" charset="-122"/>
              </a:rPr>
              <a:t>年代初，国家统计局成立人口就业司，并于</a:t>
            </a:r>
            <a:r>
              <a:rPr lang="en-US" altLang="zh-CN" sz="2400" dirty="0">
                <a:latin typeface="华文楷体" panose="02010600040101010101" charset="-122"/>
                <a:ea typeface="华文楷体" panose="02010600040101010101" charset="-122"/>
              </a:rPr>
              <a:t>1994</a:t>
            </a:r>
            <a:r>
              <a:rPr lang="zh-CN" altLang="en-US" sz="2400" dirty="0">
                <a:latin typeface="华文楷体" panose="02010600040101010101" charset="-122"/>
                <a:ea typeface="华文楷体" panose="02010600040101010101" charset="-122"/>
              </a:rPr>
              <a:t>年和</a:t>
            </a:r>
            <a:r>
              <a:rPr lang="en-US" altLang="zh-CN" sz="2400" dirty="0">
                <a:latin typeface="华文楷体" panose="02010600040101010101" charset="-122"/>
                <a:ea typeface="华文楷体" panose="02010600040101010101" charset="-122"/>
              </a:rPr>
              <a:t>1995</a:t>
            </a:r>
            <a:r>
              <a:rPr lang="zh-CN" altLang="en-US" sz="2400" dirty="0">
                <a:latin typeface="华文楷体" panose="02010600040101010101" charset="-122"/>
                <a:ea typeface="华文楷体" panose="02010600040101010101" charset="-122"/>
              </a:rPr>
              <a:t>年尝试在人口抽样调查中增加反映经济活动人口的项目。</a:t>
            </a:r>
            <a:r>
              <a:rPr lang="en-US" altLang="zh-CN" sz="2400" dirty="0">
                <a:latin typeface="华文楷体" panose="02010600040101010101" charset="-122"/>
                <a:ea typeface="华文楷体" panose="02010600040101010101" charset="-122"/>
              </a:rPr>
              <a:t>1996</a:t>
            </a:r>
            <a:r>
              <a:rPr lang="zh-CN" altLang="en-US" sz="2400" dirty="0">
                <a:latin typeface="华文楷体" panose="02010600040101010101" charset="-122"/>
                <a:ea typeface="华文楷体" panose="02010600040101010101" charset="-122"/>
              </a:rPr>
              <a:t>年起正式实施，通多年补充和完善，对掌握和分析劳动就业情况发挥了重要作用。</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二、国内外就业统计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10617200" cy="5521960"/>
          </a:xfrm>
          <a:prstGeom prst="rect">
            <a:avLst/>
          </a:prstGeom>
          <a:ln>
            <a:noFill/>
          </a:ln>
        </p:spPr>
        <p:txBody>
          <a:bodyPr wrap="square">
            <a:noAutofit/>
          </a:bodyPr>
          <a:lstStyle/>
          <a:p>
            <a:pPr marL="0" indent="304800" algn="just" defTabSz="266700">
              <a:lnSpc>
                <a:spcPct val="150000"/>
              </a:lnSpc>
              <a:spcBef>
                <a:spcPct val="0"/>
              </a:spcBef>
              <a:spcAft>
                <a:spcPct val="0"/>
              </a:spcAft>
            </a:pP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二、国内外就业统计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927860" y="833755"/>
            <a:ext cx="8336915" cy="5709285"/>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304800" algn="just" defTabSz="266700" fontAlgn="auto">
              <a:lnSpc>
                <a:spcPts val="4400"/>
              </a:lnSpc>
              <a:spcBef>
                <a:spcPct val="0"/>
              </a:spcBef>
              <a:spcAft>
                <a:spcPct val="0"/>
              </a:spcAft>
            </a:pPr>
            <a:r>
              <a:rPr lang="zh-CN" altLang="en-US" sz="2400" b="1" dirty="0">
                <a:solidFill>
                  <a:schemeClr val="accent2"/>
                </a:solidFill>
                <a:latin typeface="华文楷体" panose="02010600040101010101" charset="-122"/>
                <a:ea typeface="华文楷体" panose="02010600040101010101" charset="-122"/>
                <a:sym typeface="+mn-ea"/>
              </a:rPr>
              <a:t>（一）整体特征</a:t>
            </a: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2710180" y="1811655"/>
            <a:ext cx="6087745" cy="3754120"/>
          </a:xfrm>
          <a:prstGeom prst="rect">
            <a:avLst/>
          </a:prstGeom>
          <a:noFill/>
          <a:ln w="9525">
            <a:noFill/>
          </a:ln>
        </p:spPr>
      </p:pic>
      <p:sp>
        <p:nvSpPr>
          <p:cNvPr id="5" name="文本框 4"/>
          <p:cNvSpPr txBox="1"/>
          <p:nvPr/>
        </p:nvSpPr>
        <p:spPr>
          <a:xfrm>
            <a:off x="3192780" y="5717540"/>
            <a:ext cx="5287010" cy="368300"/>
          </a:xfrm>
          <a:prstGeom prst="rect">
            <a:avLst/>
          </a:prstGeom>
          <a:noFill/>
        </p:spPr>
        <p:txBody>
          <a:bodyPr wrap="square" rtlCol="0">
            <a:spAutoFit/>
          </a:bodyPr>
          <a:p>
            <a:r>
              <a:rPr lang="zh-CN" altLang="en-US" b="1"/>
              <a:t>中国劳动就业主要指标及其变化趋势：</a:t>
            </a:r>
            <a:r>
              <a:rPr lang="en-US" altLang="zh-CN" b="1"/>
              <a:t>1952-2022</a:t>
            </a:r>
            <a:endParaRPr lang="en-US" altLang="zh-CN" b="1"/>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10617200" cy="5521960"/>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（一）整体特征</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我国总抚养比先降后升，前期劳动年龄人口供养压力下降主要源于少儿抚养比下降，近期上升则由老年抚养比攀升所致，表明我国劳动力抚养压力的来源发生显著变化。我国劳动参与率处于较高水平，整体处于</a:t>
            </a:r>
            <a:r>
              <a:rPr lang="en-US" altLang="zh-CN" sz="2400" dirty="0">
                <a:latin typeface="华文楷体" panose="02010600040101010101" charset="-122"/>
                <a:ea typeface="华文楷体" panose="02010600040101010101" charset="-122"/>
              </a:rPr>
              <a:t>60%</a:t>
            </a:r>
            <a:r>
              <a:rPr lang="zh-CN" altLang="en-US" sz="2400" dirty="0">
                <a:latin typeface="华文楷体" panose="02010600040101010101" charset="-122"/>
                <a:ea typeface="华文楷体" panose="02010600040101010101" charset="-122"/>
              </a:rPr>
              <a:t>至</a:t>
            </a:r>
            <a:r>
              <a:rPr lang="en-US" altLang="zh-CN" sz="2400" dirty="0">
                <a:latin typeface="华文楷体" panose="02010600040101010101" charset="-122"/>
                <a:ea typeface="华文楷体" panose="02010600040101010101" charset="-122"/>
              </a:rPr>
              <a:t>80%</a:t>
            </a:r>
            <a:r>
              <a:rPr lang="zh-CN" altLang="en-US" sz="2400" dirty="0">
                <a:latin typeface="华文楷体" panose="02010600040101010101" charset="-122"/>
                <a:ea typeface="华文楷体" panose="02010600040101010101" charset="-122"/>
              </a:rPr>
              <a:t>之间，但</a:t>
            </a:r>
            <a:r>
              <a:rPr lang="en-US" altLang="zh-CN" sz="2400" dirty="0">
                <a:latin typeface="华文楷体" panose="02010600040101010101" charset="-122"/>
                <a:ea typeface="华文楷体" panose="02010600040101010101" charset="-122"/>
              </a:rPr>
              <a:t>20</a:t>
            </a:r>
            <a:r>
              <a:rPr lang="zh-CN" altLang="en-US" sz="2400" dirty="0">
                <a:latin typeface="华文楷体" panose="02010600040101010101" charset="-122"/>
                <a:ea typeface="华文楷体" panose="02010600040101010101" charset="-122"/>
              </a:rPr>
              <a:t>世纪</a:t>
            </a:r>
            <a:r>
              <a:rPr lang="en-US" altLang="zh-CN" sz="2400" dirty="0">
                <a:latin typeface="华文楷体" panose="02010600040101010101" charset="-122"/>
                <a:ea typeface="华文楷体" panose="02010600040101010101" charset="-122"/>
              </a:rPr>
              <a:t>90</a:t>
            </a:r>
            <a:r>
              <a:rPr lang="zh-CN" altLang="en-US" sz="2400" dirty="0">
                <a:latin typeface="华文楷体" panose="02010600040101010101" charset="-122"/>
                <a:ea typeface="华文楷体" panose="02010600040101010101" charset="-122"/>
              </a:rPr>
              <a:t>年代之后持续下降。就业率始终保持高水平，计划经济时期接近</a:t>
            </a:r>
            <a:r>
              <a:rPr lang="en-US" altLang="zh-CN" sz="2400" dirty="0">
                <a:latin typeface="华文楷体" panose="02010600040101010101" charset="-122"/>
                <a:ea typeface="华文楷体" panose="02010600040101010101" charset="-122"/>
              </a:rPr>
              <a:t>100%</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20</a:t>
            </a:r>
            <a:r>
              <a:rPr lang="zh-CN" altLang="en-US" sz="2400" dirty="0">
                <a:latin typeface="华文楷体" panose="02010600040101010101" charset="-122"/>
                <a:ea typeface="华文楷体" panose="02010600040101010101" charset="-122"/>
              </a:rPr>
              <a:t>世纪</a:t>
            </a:r>
            <a:r>
              <a:rPr lang="en-US" altLang="zh-CN" sz="2400" dirty="0">
                <a:latin typeface="华文楷体" panose="02010600040101010101" charset="-122"/>
                <a:ea typeface="华文楷体" panose="02010600040101010101" charset="-122"/>
              </a:rPr>
              <a:t>90</a:t>
            </a:r>
            <a:r>
              <a:rPr lang="zh-CN" altLang="en-US" sz="2400" dirty="0">
                <a:latin typeface="华文楷体" panose="02010600040101010101" charset="-122"/>
                <a:ea typeface="华文楷体" panose="02010600040101010101" charset="-122"/>
              </a:rPr>
              <a:t>年代之后有所下降，当前保持在</a:t>
            </a:r>
            <a:r>
              <a:rPr lang="en-US" altLang="zh-CN" sz="2400" dirty="0">
                <a:latin typeface="华文楷体" panose="02010600040101010101" charset="-122"/>
                <a:ea typeface="华文楷体" panose="02010600040101010101" charset="-122"/>
              </a:rPr>
              <a:t>95%</a:t>
            </a:r>
            <a:r>
              <a:rPr lang="zh-CN" altLang="en-US" sz="2400" dirty="0">
                <a:latin typeface="华文楷体" panose="02010600040101010101" charset="-122"/>
                <a:ea typeface="华文楷体" panose="02010600040101010101" charset="-122"/>
              </a:rPr>
              <a:t>以上。鉴于就业率变化很小，劳动利用率变化趋势基本由劳动参与率主导。就业与人口比重整体呈上升趋势，由最初不足</a:t>
            </a:r>
            <a:r>
              <a:rPr lang="en-US" altLang="zh-CN" sz="2400" dirty="0">
                <a:latin typeface="华文楷体" panose="02010600040101010101" charset="-122"/>
                <a:ea typeface="华文楷体" panose="02010600040101010101" charset="-122"/>
              </a:rPr>
              <a:t>40%</a:t>
            </a:r>
            <a:r>
              <a:rPr lang="zh-CN" altLang="en-US" sz="2400" dirty="0">
                <a:latin typeface="华文楷体" panose="02010600040101010101" charset="-122"/>
                <a:ea typeface="华文楷体" panose="02010600040101010101" charset="-122"/>
              </a:rPr>
              <a:t>提高到近</a:t>
            </a:r>
            <a:r>
              <a:rPr lang="en-US" altLang="zh-CN" sz="2400" dirty="0">
                <a:latin typeface="华文楷体" panose="02010600040101010101" charset="-122"/>
                <a:ea typeface="华文楷体" panose="02010600040101010101" charset="-122"/>
              </a:rPr>
              <a:t>60%</a:t>
            </a:r>
            <a:r>
              <a:rPr lang="zh-CN" altLang="en-US" sz="2400" dirty="0">
                <a:latin typeface="华文楷体" panose="02010600040101010101" charset="-122"/>
                <a:ea typeface="华文楷体" panose="02010600040101010101" charset="-122"/>
              </a:rPr>
              <a:t>，当前回落到</a:t>
            </a:r>
            <a:r>
              <a:rPr lang="en-US" altLang="zh-CN" sz="2400" dirty="0">
                <a:latin typeface="华文楷体" panose="02010600040101010101" charset="-122"/>
                <a:ea typeface="华文楷体" panose="02010600040101010101" charset="-122"/>
              </a:rPr>
              <a:t>50%</a:t>
            </a:r>
            <a:r>
              <a:rPr lang="zh-CN" altLang="en-US" sz="2400" dirty="0">
                <a:latin typeface="华文楷体" panose="02010600040101010101" charset="-122"/>
                <a:ea typeface="华文楷体" panose="02010600040101010101" charset="-122"/>
              </a:rPr>
              <a:t>以上。如下图。</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4359910" cy="5521960"/>
          </a:xfrm>
          <a:prstGeom prst="rect">
            <a:avLst/>
          </a:prstGeom>
          <a:ln>
            <a:noFill/>
          </a:ln>
        </p:spPr>
        <p:txBody>
          <a:bodyPr wrap="square">
            <a:noAutofit/>
          </a:bodyPr>
          <a:lstStyle/>
          <a:p>
            <a:pPr marL="228600" indent="-228600"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（二）内部结构</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1</a:t>
            </a:r>
            <a:r>
              <a:rPr lang="zh-CN" altLang="en-US" sz="2400" b="1" dirty="0">
                <a:latin typeface="华文楷体" panose="02010600040101010101" charset="-122"/>
                <a:ea typeface="华文楷体" panose="02010600040101010101" charset="-122"/>
              </a:rPr>
              <a:t>．城乡结构</a:t>
            </a:r>
            <a:endParaRPr lang="zh-CN" altLang="en-US"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整体而言，我国城镇就业比重持续上升趋势。最大的波动出现在</a:t>
            </a:r>
            <a:r>
              <a:rPr lang="en-US" altLang="zh-CN" sz="2400" dirty="0">
                <a:latin typeface="华文楷体" panose="02010600040101010101" charset="-122"/>
                <a:ea typeface="华文楷体" panose="02010600040101010101" charset="-122"/>
              </a:rPr>
              <a:t>1957-1962</a:t>
            </a:r>
            <a:r>
              <a:rPr lang="zh-CN" altLang="en-US" sz="2400" dirty="0">
                <a:latin typeface="华文楷体" panose="02010600040101010101" charset="-122"/>
                <a:ea typeface="华文楷体" panose="02010600040101010101" charset="-122"/>
              </a:rPr>
              <a:t>年。此后，城镇就业比重稳步上升，</a:t>
            </a:r>
            <a:r>
              <a:rPr lang="en-US" altLang="zh-CN" sz="2400" dirty="0">
                <a:latin typeface="华文楷体" panose="02010600040101010101" charset="-122"/>
                <a:ea typeface="华文楷体" panose="02010600040101010101" charset="-122"/>
              </a:rPr>
              <a:t>2008</a:t>
            </a:r>
            <a:r>
              <a:rPr lang="zh-CN" altLang="en-US" sz="2400" dirty="0">
                <a:latin typeface="华文楷体" panose="02010600040101010101" charset="-122"/>
                <a:ea typeface="华文楷体" panose="02010600040101010101" charset="-122"/>
              </a:rPr>
              <a:t>年之后速度加快，并于</a:t>
            </a:r>
            <a:r>
              <a:rPr lang="en-US" altLang="zh-CN" sz="2400" dirty="0">
                <a:latin typeface="华文楷体" panose="02010600040101010101" charset="-122"/>
                <a:ea typeface="华文楷体" panose="02010600040101010101" charset="-122"/>
              </a:rPr>
              <a:t>2014</a:t>
            </a:r>
            <a:r>
              <a:rPr lang="zh-CN" altLang="en-US" sz="2400" dirty="0">
                <a:latin typeface="华文楷体" panose="02010600040101010101" charset="-122"/>
                <a:ea typeface="华文楷体" panose="02010600040101010101" charset="-122"/>
              </a:rPr>
              <a:t>年首次超过农村就业。当前，城镇就业已经超过</a:t>
            </a:r>
            <a:r>
              <a:rPr lang="en-US" altLang="zh-CN" sz="2400" dirty="0">
                <a:latin typeface="华文楷体" panose="02010600040101010101" charset="-122"/>
                <a:ea typeface="华文楷体" panose="02010600040101010101" charset="-122"/>
              </a:rPr>
              <a:t>60%</a:t>
            </a:r>
            <a:r>
              <a:rPr lang="zh-CN" altLang="en-US" sz="2400" dirty="0">
                <a:latin typeface="华文楷体" panose="02010600040101010101" charset="-122"/>
                <a:ea typeface="华文楷体" panose="02010600040101010101" charset="-122"/>
              </a:rPr>
              <a:t>，但增速已明显放缓。</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5552440" y="1721485"/>
            <a:ext cx="6268720" cy="3864610"/>
          </a:xfrm>
          <a:prstGeom prst="rect">
            <a:avLst/>
          </a:prstGeom>
          <a:noFill/>
          <a:ln w="9525">
            <a:noFill/>
          </a:ln>
        </p:spPr>
      </p:pic>
      <p:sp>
        <p:nvSpPr>
          <p:cNvPr id="3" name="文本框 2"/>
          <p:cNvSpPr txBox="1"/>
          <p:nvPr/>
        </p:nvSpPr>
        <p:spPr>
          <a:xfrm>
            <a:off x="6572250" y="5677535"/>
            <a:ext cx="4780280" cy="474980"/>
          </a:xfrm>
          <a:prstGeom prst="rect">
            <a:avLst/>
          </a:prstGeom>
          <a:noFill/>
        </p:spPr>
        <p:txBody>
          <a:bodyPr wrap="square" rtlCol="0">
            <a:noAutofit/>
          </a:bodyPr>
          <a:p>
            <a:r>
              <a:rPr lang="zh-CN" altLang="en-US" b="1"/>
              <a:t>中国城乡就业比重变化趋势：</a:t>
            </a:r>
            <a:r>
              <a:rPr lang="en-US" altLang="zh-CN" b="1"/>
              <a:t>1952-2022</a:t>
            </a:r>
            <a:endParaRPr lang="en-US" altLang="zh-CN" b="1"/>
          </a:p>
        </p:txBody>
      </p:sp>
    </p:spTree>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4594225" cy="5521960"/>
          </a:xfrm>
          <a:prstGeom prst="rect">
            <a:avLst/>
          </a:prstGeom>
          <a:ln>
            <a:noFill/>
          </a:ln>
        </p:spPr>
        <p:txBody>
          <a:bodyPr wrap="square">
            <a:noAutofit/>
          </a:bodyPr>
          <a:lstStyle/>
          <a:p>
            <a:pPr marL="228600" indent="-228600"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（二）内部结构</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2</a:t>
            </a:r>
            <a:r>
              <a:rPr lang="zh-CN" altLang="en-US" sz="2400" b="1" dirty="0">
                <a:latin typeface="华文楷体" panose="02010600040101010101" charset="-122"/>
                <a:ea typeface="华文楷体" panose="02010600040101010101" charset="-122"/>
              </a:rPr>
              <a:t>．性别结构</a:t>
            </a:r>
            <a:endParaRPr lang="zh-CN" altLang="en-US"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女性就业比重基本保持在</a:t>
            </a:r>
            <a:r>
              <a:rPr lang="en-US" altLang="zh-CN" sz="2400" dirty="0">
                <a:latin typeface="华文楷体" panose="02010600040101010101" charset="-122"/>
                <a:ea typeface="华文楷体" panose="02010600040101010101" charset="-122"/>
              </a:rPr>
              <a:t>48%-49%</a:t>
            </a:r>
            <a:r>
              <a:rPr lang="zh-CN" altLang="en-US" sz="2400" dirty="0">
                <a:latin typeface="华文楷体" panose="02010600040101010101" charset="-122"/>
                <a:ea typeface="华文楷体" panose="02010600040101010101" charset="-122"/>
              </a:rPr>
              <a:t>之间，虽有一定波动，但并无明确的长期趋势。</a:t>
            </a:r>
            <a:r>
              <a:rPr lang="en-US" altLang="zh-CN" sz="2400" dirty="0">
                <a:latin typeface="华文楷体" panose="02010600040101010101" charset="-122"/>
                <a:ea typeface="华文楷体" panose="02010600040101010101" charset="-122"/>
              </a:rPr>
              <a:t>1985</a:t>
            </a:r>
            <a:r>
              <a:rPr lang="zh-CN" altLang="en-US" sz="2400" dirty="0">
                <a:latin typeface="华文楷体" panose="02010600040101010101" charset="-122"/>
                <a:ea typeface="华文楷体" panose="02010600040101010101" charset="-122"/>
              </a:rPr>
              <a:t>年城市改革开启后，女性就业比重出现明显提升；</a:t>
            </a:r>
            <a:r>
              <a:rPr lang="en-US" altLang="zh-CN" sz="2400" dirty="0">
                <a:latin typeface="华文楷体" panose="02010600040101010101" charset="-122"/>
                <a:ea typeface="华文楷体" panose="02010600040101010101" charset="-122"/>
              </a:rPr>
              <a:t>1996</a:t>
            </a:r>
            <a:r>
              <a:rPr lang="zh-CN" altLang="en-US" sz="2400" dirty="0">
                <a:latin typeface="华文楷体" panose="02010600040101010101" charset="-122"/>
                <a:ea typeface="华文楷体" panose="02010600040101010101" charset="-122"/>
              </a:rPr>
              <a:t>年达到最高值，随后几年女性比重下降。进入</a:t>
            </a:r>
            <a:r>
              <a:rPr lang="en-US" altLang="zh-CN" sz="2400" dirty="0">
                <a:latin typeface="华文楷体" panose="02010600040101010101" charset="-122"/>
                <a:ea typeface="华文楷体" panose="02010600040101010101" charset="-122"/>
              </a:rPr>
              <a:t>21</a:t>
            </a:r>
            <a:r>
              <a:rPr lang="zh-CN" altLang="en-US" sz="2400" dirty="0">
                <a:latin typeface="华文楷体" panose="02010600040101010101" charset="-122"/>
                <a:ea typeface="华文楷体" panose="02010600040101010101" charset="-122"/>
              </a:rPr>
              <a:t>世纪，女性就业比重持续回升，并已接近历史高位。</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5832475" y="1902460"/>
            <a:ext cx="5755005" cy="3462655"/>
          </a:xfrm>
          <a:prstGeom prst="rect">
            <a:avLst/>
          </a:prstGeom>
          <a:noFill/>
          <a:ln w="9525">
            <a:noFill/>
          </a:ln>
        </p:spPr>
      </p:pic>
      <p:sp>
        <p:nvSpPr>
          <p:cNvPr id="3" name="文本框 2"/>
          <p:cNvSpPr txBox="1"/>
          <p:nvPr/>
        </p:nvSpPr>
        <p:spPr>
          <a:xfrm>
            <a:off x="6708775" y="5511165"/>
            <a:ext cx="4351020" cy="368300"/>
          </a:xfrm>
          <a:prstGeom prst="rect">
            <a:avLst/>
          </a:prstGeom>
          <a:noFill/>
        </p:spPr>
        <p:txBody>
          <a:bodyPr wrap="square" rtlCol="0">
            <a:spAutoFit/>
          </a:bodyPr>
          <a:p>
            <a:r>
              <a:rPr lang="zh-CN" altLang="en-US" b="1"/>
              <a:t>中国女性就业比重变化趋势：</a:t>
            </a:r>
            <a:r>
              <a:rPr lang="en-US" altLang="zh-CN" b="1"/>
              <a:t>1952-2022</a:t>
            </a:r>
            <a:endParaRPr lang="en-US" altLang="zh-CN" b="1"/>
          </a:p>
        </p:txBody>
      </p:sp>
    </p:spTree>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4700905" cy="5521960"/>
          </a:xfrm>
          <a:prstGeom prst="rect">
            <a:avLst/>
          </a:prstGeom>
          <a:ln>
            <a:noFill/>
          </a:ln>
        </p:spPr>
        <p:txBody>
          <a:bodyPr wrap="square">
            <a:noAutofit/>
          </a:bodyPr>
          <a:lstStyle/>
          <a:p>
            <a:pPr marL="228600" indent="-228600"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（二）内部结构</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3</a:t>
            </a:r>
            <a:r>
              <a:rPr lang="zh-CN" altLang="en-US" sz="2400" b="1" dirty="0">
                <a:latin typeface="华文楷体" panose="02010600040101010101" charset="-122"/>
                <a:ea typeface="华文楷体" panose="02010600040101010101" charset="-122"/>
              </a:rPr>
              <a:t>．行业结构</a:t>
            </a:r>
            <a:endParaRPr lang="zh-CN" altLang="en-US"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不同细分行业就业比重变化趋势明显有别：制造业比重由</a:t>
            </a:r>
            <a:r>
              <a:rPr lang="en-US" altLang="zh-CN" sz="2400" dirty="0">
                <a:latin typeface="华文楷体" panose="02010600040101010101" charset="-122"/>
                <a:ea typeface="华文楷体" panose="02010600040101010101" charset="-122"/>
              </a:rPr>
              <a:t>36%</a:t>
            </a:r>
            <a:r>
              <a:rPr lang="zh-CN" altLang="en-US" sz="2400" dirty="0">
                <a:latin typeface="华文楷体" panose="02010600040101010101" charset="-122"/>
                <a:ea typeface="华文楷体" panose="02010600040101010101" charset="-122"/>
              </a:rPr>
              <a:t>降低到</a:t>
            </a:r>
            <a:r>
              <a:rPr lang="en-US" altLang="zh-CN" sz="2400" dirty="0">
                <a:latin typeface="华文楷体" panose="02010600040101010101" charset="-122"/>
                <a:ea typeface="华文楷体" panose="02010600040101010101" charset="-122"/>
              </a:rPr>
              <a:t>22%</a:t>
            </a:r>
            <a:r>
              <a:rPr lang="zh-CN" altLang="en-US" sz="2400" dirty="0">
                <a:latin typeface="华文楷体" panose="02010600040101010101" charset="-122"/>
                <a:ea typeface="华文楷体" panose="02010600040101010101" charset="-122"/>
              </a:rPr>
              <a:t>，并趋于稳定；建筑业比重先由</a:t>
            </a:r>
            <a:r>
              <a:rPr lang="en-US" altLang="zh-CN" sz="2400" dirty="0">
                <a:latin typeface="华文楷体" panose="02010600040101010101" charset="-122"/>
                <a:ea typeface="华文楷体" panose="02010600040101010101" charset="-122"/>
              </a:rPr>
              <a:t>1995</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7%</a:t>
            </a:r>
            <a:r>
              <a:rPr lang="zh-CN" altLang="en-US" sz="2400" dirty="0">
                <a:latin typeface="华文楷体" panose="02010600040101010101" charset="-122"/>
                <a:ea typeface="华文楷体" panose="02010600040101010101" charset="-122"/>
              </a:rPr>
              <a:t>快速提高到</a:t>
            </a:r>
            <a:r>
              <a:rPr lang="en-US" altLang="zh-CN" sz="2400" dirty="0">
                <a:latin typeface="华文楷体" panose="02010600040101010101" charset="-122"/>
                <a:ea typeface="华文楷体" panose="02010600040101010101" charset="-122"/>
              </a:rPr>
              <a:t>2013</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，此后逐步回落到</a:t>
            </a:r>
            <a:r>
              <a:rPr lang="en-US" altLang="zh-CN" sz="2400" dirty="0">
                <a:latin typeface="华文楷体" panose="02010600040101010101" charset="-122"/>
                <a:ea typeface="华文楷体" panose="02010600040101010101" charset="-122"/>
              </a:rPr>
              <a:t>2022</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11%</a:t>
            </a:r>
            <a:r>
              <a:rPr lang="zh-CN" altLang="en-US" sz="2400" dirty="0">
                <a:latin typeface="华文楷体" panose="02010600040101010101" charset="-122"/>
                <a:ea typeface="华文楷体" panose="02010600040101010101" charset="-122"/>
              </a:rPr>
              <a:t>；批发零售住宿餐饮就业比重下降显著，由</a:t>
            </a:r>
            <a:r>
              <a:rPr lang="en-US" altLang="zh-CN" sz="2400" dirty="0">
                <a:latin typeface="华文楷体" panose="02010600040101010101" charset="-122"/>
                <a:ea typeface="华文楷体" panose="02010600040101010101" charset="-122"/>
              </a:rPr>
              <a:t>12%</a:t>
            </a:r>
            <a:r>
              <a:rPr lang="zh-CN" altLang="en-US" sz="2400" dirty="0">
                <a:latin typeface="华文楷体" panose="02010600040101010101" charset="-122"/>
                <a:ea typeface="华文楷体" panose="02010600040101010101" charset="-122"/>
              </a:rPr>
              <a:t>降至不足</a:t>
            </a:r>
            <a:r>
              <a:rPr lang="en-US" altLang="zh-CN" sz="2400" dirty="0">
                <a:latin typeface="华文楷体" panose="02010600040101010101" charset="-122"/>
                <a:ea typeface="华文楷体" panose="02010600040101010101" charset="-122"/>
              </a:rPr>
              <a:t>5%</a:t>
            </a:r>
            <a:r>
              <a:rPr lang="zh-CN" altLang="en-US" sz="2400" dirty="0">
                <a:latin typeface="华文楷体" panose="02010600040101010101" charset="-122"/>
                <a:ea typeface="华文楷体" panose="02010600040101010101" charset="-122"/>
              </a:rPr>
              <a:t>。等。</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6242050" y="5393690"/>
            <a:ext cx="5344160" cy="368300"/>
          </a:xfrm>
          <a:prstGeom prst="rect">
            <a:avLst/>
          </a:prstGeom>
          <a:noFill/>
        </p:spPr>
        <p:txBody>
          <a:bodyPr wrap="square" rtlCol="0">
            <a:spAutoFit/>
          </a:bodyPr>
          <a:p>
            <a:r>
              <a:rPr lang="zh-CN" altLang="en-US" b="1"/>
              <a:t>中国城镇非私营单位主要行业就业比重：</a:t>
            </a:r>
            <a:r>
              <a:rPr lang="en-US" altLang="zh-CN" b="1"/>
              <a:t>1995-2022</a:t>
            </a:r>
            <a:endParaRPr lang="en-US" altLang="zh-CN" b="1"/>
          </a:p>
        </p:txBody>
      </p:sp>
      <p:pic>
        <p:nvPicPr>
          <p:cNvPr id="2" name="图表 1"/>
          <p:cNvPicPr>
            <a:picLocks noChangeAspect="1"/>
          </p:cNvPicPr>
          <p:nvPr/>
        </p:nvPicPr>
        <p:blipFill>
          <a:blip r:embed="rId1"/>
          <a:stretch>
            <a:fillRect/>
          </a:stretch>
        </p:blipFill>
        <p:spPr>
          <a:xfrm>
            <a:off x="6096000" y="1557655"/>
            <a:ext cx="5490845" cy="3742690"/>
          </a:xfrm>
          <a:prstGeom prst="rect">
            <a:avLst/>
          </a:prstGeom>
          <a:noFill/>
          <a:ln w="9525">
            <a:noFill/>
          </a:ln>
        </p:spPr>
      </p:pic>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185" y="775335"/>
            <a:ext cx="11353800" cy="373761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（一）就业概念</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通常而言，就业是指法定年龄内有劳动能力和劳动愿望的人，在一定参照期内从事超过特定时长的用以获取劳动报酬或经营收入的活动。该定义有三个要点：一是条件，即法定年龄与劳动能力；二是目的，即获得经济报酬；三是时间，即参照期内工作时长。但上述定义无法直接测度，统计部门需给出可操作定义。</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一、就业与失业概念</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02970" y="892810"/>
            <a:ext cx="4700905" cy="5521960"/>
          </a:xfrm>
          <a:prstGeom prst="rect">
            <a:avLst/>
          </a:prstGeom>
          <a:ln>
            <a:noFill/>
          </a:ln>
        </p:spPr>
        <p:txBody>
          <a:bodyPr wrap="square">
            <a:noAutofit/>
          </a:bodyPr>
          <a:lstStyle/>
          <a:p>
            <a:pPr marL="228600" indent="-228600"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2"/>
                </a:solidFill>
                <a:latin typeface="华文楷体" panose="02010600040101010101" charset="-122"/>
                <a:ea typeface="华文楷体" panose="02010600040101010101" charset="-122"/>
              </a:rPr>
              <a:t>（二）内部结构</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4</a:t>
            </a:r>
            <a:r>
              <a:rPr lang="zh-CN" altLang="en-US" sz="2400" b="1" dirty="0">
                <a:latin typeface="华文楷体" panose="02010600040101010101" charset="-122"/>
                <a:ea typeface="华文楷体" panose="02010600040101010101" charset="-122"/>
              </a:rPr>
              <a:t>．类型结构</a:t>
            </a:r>
            <a:endParaRPr lang="zh-CN" altLang="en-US" sz="24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不同经济类型就业比重的变化趋势迥异：国有和集体单位的就业比重持续下降，当前集体单位就业比重已经很低；与此同时，个体、私营企业的就业比重均快速提高；</a:t>
            </a:r>
            <a:r>
              <a:rPr lang="en-US" altLang="zh-CN" sz="2400" dirty="0">
                <a:latin typeface="华文楷体" panose="02010600040101010101" charset="-122"/>
                <a:ea typeface="华文楷体" panose="02010600040101010101" charset="-122"/>
              </a:rPr>
              <a:t>2014</a:t>
            </a:r>
            <a:r>
              <a:rPr lang="zh-CN" altLang="en-US" sz="2400" dirty="0">
                <a:latin typeface="华文楷体" panose="02010600040101010101" charset="-122"/>
                <a:ea typeface="华文楷体" panose="02010600040101010101" charset="-122"/>
              </a:rPr>
              <a:t>年之前，有限责任公司的就业比重持续提高，随后略有下降。</a:t>
            </a:r>
            <a:endParaRPr lang="zh-CN" altLang="en-US" sz="2400" dirty="0">
              <a:latin typeface="华文楷体" panose="02010600040101010101" charset="-122"/>
              <a:ea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中国劳动就业分析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 name="文本框 2"/>
          <p:cNvSpPr txBox="1"/>
          <p:nvPr/>
        </p:nvSpPr>
        <p:spPr>
          <a:xfrm>
            <a:off x="6242050" y="5393690"/>
            <a:ext cx="5344160" cy="368300"/>
          </a:xfrm>
          <a:prstGeom prst="rect">
            <a:avLst/>
          </a:prstGeom>
          <a:noFill/>
        </p:spPr>
        <p:txBody>
          <a:bodyPr wrap="square" rtlCol="0">
            <a:spAutoFit/>
          </a:bodyPr>
          <a:p>
            <a:r>
              <a:rPr lang="zh-CN" altLang="en-US" b="1"/>
              <a:t>中国城镇就业不同经济类型所占比重：</a:t>
            </a:r>
            <a:r>
              <a:rPr lang="en-US" altLang="zh-CN" b="1"/>
              <a:t>2000-2022</a:t>
            </a:r>
            <a:endParaRPr lang="en-US" altLang="zh-CN" b="1"/>
          </a:p>
        </p:txBody>
      </p:sp>
      <p:pic>
        <p:nvPicPr>
          <p:cNvPr id="2" name="图表 1"/>
          <p:cNvPicPr>
            <a:picLocks noChangeAspect="1"/>
          </p:cNvPicPr>
          <p:nvPr/>
        </p:nvPicPr>
        <p:blipFill>
          <a:blip r:embed="rId1"/>
          <a:stretch>
            <a:fillRect/>
          </a:stretch>
        </p:blipFill>
        <p:spPr>
          <a:xfrm>
            <a:off x="6055995" y="1365250"/>
            <a:ext cx="5716270" cy="3896360"/>
          </a:xfrm>
          <a:prstGeom prst="rect">
            <a:avLst/>
          </a:prstGeom>
          <a:noFill/>
          <a:ln w="9525">
            <a:noFill/>
          </a:ln>
        </p:spPr>
      </p:pic>
    </p:spTree>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失业规模与结构统计分析</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一、失业测度指标 </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二、中国失业分析</a:t>
            </a: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78485" y="816610"/>
            <a:ext cx="11043920" cy="5584190"/>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（一）计算方法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失业统计的核心工作是确定失业人员数量，进而计算失业率。如前所述，经济活动人口为就业与失业之和，故可据此计算失业率：</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失业率</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失业人口</a:t>
            </a:r>
            <a:r>
              <a:rPr lang="en-US" altLang="en-US"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经济活动人口</a:t>
            </a:r>
            <a:r>
              <a:rPr lang="en-US" altLang="en-US" sz="2400" dirty="0">
                <a:latin typeface="华文楷体" panose="02010600040101010101" charset="-122"/>
                <a:ea typeface="华文楷体" panose="02010600040101010101" charset="-122"/>
                <a:cs typeface="华文楷体" panose="02010600040101010101" charset="-122"/>
              </a:rPr>
              <a:t>×</a:t>
            </a:r>
            <a:r>
              <a:rPr lang="en-US" altLang="zh-CN" sz="2400" dirty="0">
                <a:latin typeface="华文楷体" panose="02010600040101010101" charset="-122"/>
                <a:ea typeface="华文楷体" panose="02010600040101010101" charset="-122"/>
                <a:cs typeface="华文楷体" panose="02010600040101010101" charset="-122"/>
              </a:rPr>
              <a:t>100%</a:t>
            </a:r>
            <a:endParaRPr lang="en-US" altLang="zh-CN"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华文楷体" panose="02010600040101010101" charset="-122"/>
                <a:ea typeface="华文楷体" panose="02010600040101010101" charset="-122"/>
                <a:cs typeface="华文楷体" panose="02010600040101010101" charset="-122"/>
              </a:rPr>
              <a:t>鉴于农村家庭土地承包制保证农民可以耕种责任田，无论其投入时间长短均应计入就业，因此农村失业率极低。失业统计重点关注城镇劳动力，我国官方统计有两类指标。</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一是城镇登记失业率，其计算公式为：</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400" dirty="0">
                <a:latin typeface="华文楷体" panose="02010600040101010101" charset="-122"/>
                <a:ea typeface="华文楷体" panose="02010600040101010101" charset="-122"/>
                <a:cs typeface="华文楷体" panose="02010600040101010101" charset="-122"/>
              </a:rPr>
              <a:t>城镇登记失业率</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城镇登记失业人数</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城镇就业人数</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城镇登记失业人数</a:t>
            </a:r>
            <a:r>
              <a:rPr lang="en-US" altLang="zh-CN" sz="2400" dirty="0">
                <a:latin typeface="华文楷体" panose="02010600040101010101" charset="-122"/>
                <a:ea typeface="华文楷体" panose="02010600040101010101" charset="-122"/>
                <a:cs typeface="华文楷体" panose="02010600040101010101" charset="-122"/>
              </a:rPr>
              <a:t>)</a:t>
            </a:r>
            <a:r>
              <a:rPr lang="en-US" altLang="en-US" sz="2400" dirty="0">
                <a:latin typeface="华文楷体" panose="02010600040101010101" charset="-122"/>
                <a:ea typeface="华文楷体" panose="02010600040101010101" charset="-122"/>
                <a:cs typeface="华文楷体" panose="02010600040101010101" charset="-122"/>
                <a:sym typeface="+mn-ea"/>
              </a:rPr>
              <a:t>×</a:t>
            </a:r>
            <a:r>
              <a:rPr lang="en-US" altLang="zh-CN" sz="2400" dirty="0">
                <a:latin typeface="华文楷体" panose="02010600040101010101" charset="-122"/>
                <a:ea typeface="华文楷体" panose="02010600040101010101" charset="-122"/>
                <a:cs typeface="华文楷体" panose="02010600040101010101" charset="-122"/>
                <a:sym typeface="+mn-ea"/>
              </a:rPr>
              <a:t>100%</a:t>
            </a: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失业测度指标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78485" y="771525"/>
            <a:ext cx="11355705" cy="5629275"/>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（一）计算方法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上述公式，需要明确两个概念。一是城镇登记失业人员，指有非农业户口，在劳动年龄（</a:t>
            </a:r>
            <a:r>
              <a:rPr lang="en-US" altLang="zh-CN" sz="2400" dirty="0">
                <a:latin typeface="华文楷体" panose="02010600040101010101" charset="-122"/>
                <a:ea typeface="华文楷体" panose="02010600040101010101" charset="-122"/>
                <a:cs typeface="华文楷体" panose="02010600040101010101" charset="-122"/>
              </a:rPr>
              <a:t>16</a:t>
            </a:r>
            <a:r>
              <a:rPr lang="zh-CN" altLang="en-US" sz="2400" dirty="0">
                <a:latin typeface="华文楷体" panose="02010600040101010101" charset="-122"/>
                <a:ea typeface="华文楷体" panose="02010600040101010101" charset="-122"/>
                <a:cs typeface="华文楷体" panose="02010600040101010101" charset="-122"/>
              </a:rPr>
              <a:t>岁至法定退休年龄）内，有劳动能力、有就业要求、处于无业状态，并在人力资源和社会保障部门进行失业登记的城镇常住人员。二是城镇就业人数，为城镇单位就业人员（扣除使用的农村劳动力、聘用的离退休人员、港澳台及外方人员）、城镇单位中不在岗职工、城镇私营业主、个体户主、城镇私营企业和个体就业人员的总和。</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二是城镇调查失业率，其为城镇失业人口占城镇就业人口与失业人口之和的百分比。</a:t>
            </a:r>
            <a:r>
              <a:rPr lang="en-US" altLang="zh-CN" sz="2400" dirty="0">
                <a:latin typeface="华文楷体" panose="02010600040101010101" charset="-122"/>
                <a:ea typeface="华文楷体" panose="02010600040101010101" charset="-122"/>
                <a:cs typeface="华文楷体" panose="02010600040101010101" charset="-122"/>
              </a:rPr>
              <a:t>2018</a:t>
            </a:r>
            <a:r>
              <a:rPr lang="zh-CN" altLang="en-US" sz="2400" dirty="0">
                <a:latin typeface="华文楷体" panose="02010600040101010101" charset="-122"/>
                <a:ea typeface="华文楷体" panose="02010600040101010101" charset="-122"/>
                <a:cs typeface="华文楷体" panose="02010600040101010101" charset="-122"/>
              </a:rPr>
              <a:t>年</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月起，国家统计局正式公开发布根据全国月度劳动力调查数据计算的失业率</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这标志着，我国在科学建立就业失业统计指标体系的道路上迈出重要一步。</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失业测度指标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1695" y="771525"/>
            <a:ext cx="10760710" cy="5629275"/>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（二）特点比较</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城镇登记失业率的优势为，是我国官方发布的唯一长期连续数据（</a:t>
            </a:r>
            <a:r>
              <a:rPr lang="en-US" altLang="zh-CN" sz="2400" dirty="0">
                <a:latin typeface="华文楷体" panose="02010600040101010101" charset="-122"/>
                <a:ea typeface="华文楷体" panose="02010600040101010101" charset="-122"/>
                <a:cs typeface="华文楷体" panose="02010600040101010101" charset="-122"/>
              </a:rPr>
              <a:t>1978-2021</a:t>
            </a:r>
            <a:r>
              <a:rPr lang="zh-CN" altLang="en-US" sz="2400" dirty="0">
                <a:latin typeface="华文楷体" panose="02010600040101010101" charset="-122"/>
                <a:ea typeface="华文楷体" panose="02010600040101010101" charset="-122"/>
                <a:cs typeface="华文楷体" panose="02010600040101010101" charset="-122"/>
              </a:rPr>
              <a:t>年，年度数据），是制定实施就业和社保政策的重要依据。但其缺陷十分明显：采用</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登记失业</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标准，失业人数覆盖范围过窄（不包括进城务工的农村劳动力；并非所有城镇失业人员都去登记），严重低估失业率；对全国或地区总体失业状况的变化，其反映很不灵敏。</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失业测度指标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1695" y="771525"/>
            <a:ext cx="10760710" cy="5629275"/>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（二）特点比较</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城镇调查失业率的优势为：所用定义与</a:t>
            </a:r>
            <a:r>
              <a:rPr lang="en-US" altLang="zh-CN" sz="2400" dirty="0">
                <a:latin typeface="华文楷体" panose="02010600040101010101" charset="-122"/>
                <a:ea typeface="华文楷体" panose="02010600040101010101" charset="-122"/>
                <a:cs typeface="华文楷体" panose="02010600040101010101" charset="-122"/>
              </a:rPr>
              <a:t>ILO</a:t>
            </a:r>
            <a:r>
              <a:rPr lang="zh-CN" altLang="en-US" sz="2400" dirty="0">
                <a:latin typeface="华文楷体" panose="02010600040101010101" charset="-122"/>
                <a:ea typeface="华文楷体" panose="02010600040101010101" charset="-122"/>
                <a:cs typeface="华文楷体" panose="02010600040101010101" charset="-122"/>
              </a:rPr>
              <a:t>标准接轨，涵盖全部常住经济活动人口的失业；基于科学设计的抽样调查，仅用一定规模的样本，就有良好的推断总体能力，具有很好的可操作性与经济性；其对失业情况变动的反映也十分灵敏。其不足在于：只能用于宏观判断，无法针对具体的失业者个体；由于抽样方式和样本量不同，每次统计结果的可比性不易保证；已公布的官方数据过短，难以满足长期分析需要。</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失业测度指标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61695" y="771525"/>
            <a:ext cx="10760710" cy="5629275"/>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（二）特点比较</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此外，利用人口普查数据也能设法计算失业率。其优势在于，覆盖最完整，可靠性最高，可作为评估调查失业率准确性的参考标尺。其不足在于，人口普查十年一次，无法提供连续数据；切其对失业的定义，与</a:t>
            </a:r>
            <a:r>
              <a:rPr lang="en-US" altLang="zh-CN" sz="2400" dirty="0">
                <a:latin typeface="华文楷体" panose="02010600040101010101" charset="-122"/>
                <a:ea typeface="华文楷体" panose="02010600040101010101" charset="-122"/>
                <a:cs typeface="华文楷体" panose="02010600040101010101" charset="-122"/>
              </a:rPr>
              <a:t>ILO</a:t>
            </a:r>
            <a:r>
              <a:rPr lang="zh-CN" altLang="en-US" sz="2400" dirty="0">
                <a:latin typeface="华文楷体" panose="02010600040101010101" charset="-122"/>
                <a:ea typeface="华文楷体" panose="02010600040101010101" charset="-122"/>
                <a:cs typeface="华文楷体" panose="02010600040101010101" charset="-122"/>
              </a:rPr>
              <a:t>不尽一致。</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400" dirty="0">
                <a:latin typeface="华文楷体" panose="02010600040101010101" charset="-122"/>
                <a:ea typeface="华文楷体" panose="02010600040101010101" charset="-122"/>
                <a:cs typeface="华文楷体" panose="02010600040101010101" charset="-122"/>
              </a:rPr>
              <a:t>总之，城镇调查失业率与城镇登记失业率的主要区别有二：一是统计方法不同，前者由国家统计局抽样调查得到，后者由人力资源和社会保障部的行政记录获取；二是失业定义和统计范围不同，前者采用</a:t>
            </a:r>
            <a:r>
              <a:rPr lang="en-US" altLang="zh-CN" sz="2400" dirty="0">
                <a:latin typeface="华文楷体" panose="02010600040101010101" charset="-122"/>
                <a:ea typeface="华文楷体" panose="02010600040101010101" charset="-122"/>
                <a:cs typeface="华文楷体" panose="02010600040101010101" charset="-122"/>
              </a:rPr>
              <a:t>ILO</a:t>
            </a:r>
            <a:r>
              <a:rPr lang="zh-CN" altLang="en-US" sz="2400" dirty="0">
                <a:latin typeface="华文楷体" panose="02010600040101010101" charset="-122"/>
                <a:ea typeface="华文楷体" panose="02010600040101010101" charset="-122"/>
                <a:cs typeface="华文楷体" panose="02010600040101010101" charset="-122"/>
              </a:rPr>
              <a:t>推荐标准（涵盖</a:t>
            </a:r>
            <a:r>
              <a:rPr lang="en-US" altLang="zh-CN" sz="2400" dirty="0">
                <a:latin typeface="华文楷体" panose="02010600040101010101" charset="-122"/>
                <a:ea typeface="华文楷体" panose="02010600040101010101" charset="-122"/>
                <a:cs typeface="华文楷体" panose="02010600040101010101" charset="-122"/>
              </a:rPr>
              <a:t>16</a:t>
            </a:r>
            <a:r>
              <a:rPr lang="zh-CN" altLang="en-US" sz="2400" dirty="0">
                <a:latin typeface="华文楷体" panose="02010600040101010101" charset="-122"/>
                <a:ea typeface="华文楷体" panose="02010600040101010101" charset="-122"/>
                <a:cs typeface="华文楷体" panose="02010600040101010101" charset="-122"/>
              </a:rPr>
              <a:t>岁以上全部常住人口），后者失业人数口径过窄（仅涵盖</a:t>
            </a:r>
            <a:r>
              <a:rPr lang="en-US" altLang="zh-CN" sz="2400" dirty="0">
                <a:latin typeface="华文楷体" panose="02010600040101010101" charset="-122"/>
                <a:ea typeface="华文楷体" panose="02010600040101010101" charset="-122"/>
                <a:cs typeface="华文楷体" panose="02010600040101010101" charset="-122"/>
              </a:rPr>
              <a:t>16</a:t>
            </a:r>
            <a:r>
              <a:rPr lang="zh-CN" altLang="en-US" sz="2400" dirty="0">
                <a:latin typeface="华文楷体" panose="02010600040101010101" charset="-122"/>
                <a:ea typeface="华文楷体" panose="02010600040101010101" charset="-122"/>
                <a:cs typeface="华文楷体" panose="02010600040101010101" charset="-122"/>
              </a:rPr>
              <a:t>岁至法定退休年龄的城镇人口）。</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失业测度指标</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2955" y="816610"/>
            <a:ext cx="5221605" cy="5584190"/>
          </a:xfrm>
          <a:prstGeom prst="rect">
            <a:avLst/>
          </a:prstGeom>
        </p:spPr>
        <p:txBody>
          <a:bodyPr wrap="square">
            <a:noAutofit/>
          </a:bodyPr>
          <a:lstStyle/>
          <a:p>
            <a:pPr indent="252095" algn="just" defTabSz="266700">
              <a:lnSpc>
                <a:spcPct val="150000"/>
              </a:lnSpc>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下面利用官方数据，简要分析我国失业状况。</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（一）年度城镇失业率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sym typeface="+mn-ea"/>
              </a:rPr>
              <a:t>改革开放之初，城镇登记失业率超过</a:t>
            </a:r>
            <a:r>
              <a:rPr lang="en-US" altLang="zh-CN" sz="2400" dirty="0">
                <a:latin typeface="华文楷体" panose="02010600040101010101" charset="-122"/>
                <a:ea typeface="华文楷体" panose="02010600040101010101" charset="-122"/>
                <a:cs typeface="华文楷体" panose="02010600040101010101" charset="-122"/>
                <a:sym typeface="+mn-ea"/>
              </a:rPr>
              <a:t>5%</a:t>
            </a:r>
            <a:r>
              <a:rPr lang="zh-CN" altLang="en-US" sz="2400" dirty="0">
                <a:latin typeface="华文楷体" panose="02010600040101010101" charset="-122"/>
                <a:ea typeface="华文楷体" panose="02010600040101010101" charset="-122"/>
                <a:cs typeface="华文楷体" panose="02010600040101010101" charset="-122"/>
                <a:sym typeface="+mn-ea"/>
              </a:rPr>
              <a:t>；</a:t>
            </a:r>
            <a:r>
              <a:rPr lang="en-US" altLang="zh-CN" sz="2400" dirty="0">
                <a:latin typeface="华文楷体" panose="02010600040101010101" charset="-122"/>
                <a:ea typeface="华文楷体" panose="02010600040101010101" charset="-122"/>
                <a:cs typeface="华文楷体" panose="02010600040101010101" charset="-122"/>
                <a:sym typeface="+mn-ea"/>
              </a:rPr>
              <a:t>20</a:t>
            </a:r>
            <a:r>
              <a:rPr lang="zh-CN" altLang="en-US" sz="2400" dirty="0">
                <a:latin typeface="华文楷体" panose="02010600040101010101" charset="-122"/>
                <a:ea typeface="华文楷体" panose="02010600040101010101" charset="-122"/>
                <a:cs typeface="华文楷体" panose="02010600040101010101" charset="-122"/>
                <a:sym typeface="+mn-ea"/>
              </a:rPr>
              <a:t>世纪</a:t>
            </a:r>
            <a:r>
              <a:rPr lang="en-US" altLang="zh-CN" sz="2400" dirty="0">
                <a:latin typeface="华文楷体" panose="02010600040101010101" charset="-122"/>
                <a:ea typeface="华文楷体" panose="02010600040101010101" charset="-122"/>
                <a:cs typeface="华文楷体" panose="02010600040101010101" charset="-122"/>
                <a:sym typeface="+mn-ea"/>
              </a:rPr>
              <a:t>80</a:t>
            </a:r>
            <a:r>
              <a:rPr lang="zh-CN" altLang="en-US" sz="2400" dirty="0">
                <a:latin typeface="华文楷体" panose="02010600040101010101" charset="-122"/>
                <a:ea typeface="华文楷体" panose="02010600040101010101" charset="-122"/>
                <a:cs typeface="华文楷体" panose="02010600040101010101" charset="-122"/>
                <a:sym typeface="+mn-ea"/>
              </a:rPr>
              <a:t>年代中后期快速降为</a:t>
            </a:r>
            <a:r>
              <a:rPr lang="en-US" altLang="zh-CN" sz="2400" dirty="0">
                <a:latin typeface="华文楷体" panose="02010600040101010101" charset="-122"/>
                <a:ea typeface="华文楷体" panose="02010600040101010101" charset="-122"/>
                <a:cs typeface="华文楷体" panose="02010600040101010101" charset="-122"/>
                <a:sym typeface="+mn-ea"/>
              </a:rPr>
              <a:t>2%</a:t>
            </a:r>
            <a:r>
              <a:rPr lang="zh-CN" altLang="en-US" sz="2400" dirty="0">
                <a:latin typeface="华文楷体" panose="02010600040101010101" charset="-122"/>
                <a:ea typeface="华文楷体" panose="02010600040101010101" charset="-122"/>
                <a:cs typeface="华文楷体" panose="02010600040101010101" charset="-122"/>
                <a:sym typeface="+mn-ea"/>
              </a:rPr>
              <a:t>上下；随后逐步提高到</a:t>
            </a:r>
            <a:r>
              <a:rPr lang="en-US" altLang="zh-CN" sz="2400" dirty="0">
                <a:latin typeface="华文楷体" panose="02010600040101010101" charset="-122"/>
                <a:ea typeface="华文楷体" panose="02010600040101010101" charset="-122"/>
                <a:cs typeface="华文楷体" panose="02010600040101010101" charset="-122"/>
                <a:sym typeface="+mn-ea"/>
              </a:rPr>
              <a:t>2003</a:t>
            </a:r>
            <a:r>
              <a:rPr lang="zh-CN" altLang="en-US" sz="2400" dirty="0">
                <a:latin typeface="华文楷体" panose="02010600040101010101" charset="-122"/>
                <a:ea typeface="华文楷体" panose="02010600040101010101" charset="-122"/>
                <a:cs typeface="华文楷体" panose="02010600040101010101" charset="-122"/>
                <a:sym typeface="+mn-ea"/>
              </a:rPr>
              <a:t>年的</a:t>
            </a:r>
            <a:r>
              <a:rPr lang="en-US" altLang="zh-CN" sz="2400" dirty="0">
                <a:latin typeface="华文楷体" panose="02010600040101010101" charset="-122"/>
                <a:ea typeface="华文楷体" panose="02010600040101010101" charset="-122"/>
                <a:cs typeface="华文楷体" panose="02010600040101010101" charset="-122"/>
                <a:sym typeface="+mn-ea"/>
              </a:rPr>
              <a:t>4.3%</a:t>
            </a:r>
            <a:r>
              <a:rPr lang="zh-CN" altLang="en-US" sz="2400" dirty="0">
                <a:latin typeface="华文楷体" panose="02010600040101010101" charset="-122"/>
                <a:ea typeface="华文楷体" panose="02010600040101010101" charset="-122"/>
                <a:cs typeface="华文楷体" panose="02010600040101010101" charset="-122"/>
                <a:sym typeface="+mn-ea"/>
              </a:rPr>
              <a:t>，并在</a:t>
            </a:r>
            <a:r>
              <a:rPr lang="en-US" altLang="zh-CN" sz="2400" dirty="0">
                <a:latin typeface="华文楷体" panose="02010600040101010101" charset="-122"/>
                <a:ea typeface="华文楷体" panose="02010600040101010101" charset="-122"/>
                <a:cs typeface="华文楷体" panose="02010600040101010101" charset="-122"/>
                <a:sym typeface="+mn-ea"/>
              </a:rPr>
              <a:t>4%</a:t>
            </a:r>
            <a:r>
              <a:rPr lang="zh-CN" altLang="en-US" sz="2400" dirty="0">
                <a:latin typeface="华文楷体" panose="02010600040101010101" charset="-122"/>
                <a:ea typeface="华文楷体" panose="02010600040101010101" charset="-122"/>
                <a:cs typeface="华文楷体" panose="02010600040101010101" charset="-122"/>
                <a:sym typeface="+mn-ea"/>
              </a:rPr>
              <a:t>附近波动；</a:t>
            </a:r>
            <a:r>
              <a:rPr lang="en-US" altLang="zh-CN" sz="2400" dirty="0">
                <a:latin typeface="华文楷体" panose="02010600040101010101" charset="-122"/>
                <a:ea typeface="华文楷体" panose="02010600040101010101" charset="-122"/>
                <a:cs typeface="华文楷体" panose="02010600040101010101" charset="-122"/>
                <a:sym typeface="+mn-ea"/>
              </a:rPr>
              <a:t>2018</a:t>
            </a:r>
            <a:r>
              <a:rPr lang="zh-CN" altLang="en-US" sz="2400" dirty="0">
                <a:latin typeface="华文楷体" panose="02010600040101010101" charset="-122"/>
                <a:ea typeface="华文楷体" panose="02010600040101010101" charset="-122"/>
                <a:cs typeface="华文楷体" panose="02010600040101010101" charset="-122"/>
                <a:sym typeface="+mn-ea"/>
              </a:rPr>
              <a:t>年后数据显示，城镇调查失业率比登记失业率大约高</a:t>
            </a:r>
            <a:r>
              <a:rPr lang="en-US" altLang="zh-CN" sz="2400" dirty="0">
                <a:latin typeface="华文楷体" panose="02010600040101010101" charset="-122"/>
                <a:ea typeface="华文楷体" panose="02010600040101010101" charset="-122"/>
                <a:cs typeface="华文楷体" panose="02010600040101010101" charset="-122"/>
                <a:sym typeface="+mn-ea"/>
              </a:rPr>
              <a:t>1</a:t>
            </a:r>
            <a:r>
              <a:rPr lang="zh-CN" altLang="en-US" sz="2400" dirty="0">
                <a:latin typeface="华文楷体" panose="02010600040101010101" charset="-122"/>
                <a:ea typeface="华文楷体" panose="02010600040101010101" charset="-122"/>
                <a:cs typeface="华文楷体" panose="02010600040101010101" charset="-122"/>
                <a:sym typeface="+mn-ea"/>
              </a:rPr>
              <a:t>个百分点，其对失业变动的反映更准确</a:t>
            </a:r>
            <a:r>
              <a:rPr lang="zh-CN" altLang="en-US" sz="2400" dirty="0">
                <a:latin typeface="华文楷体" panose="02010600040101010101" charset="-122"/>
                <a:ea typeface="华文楷体" panose="02010600040101010101" charset="-122"/>
                <a:cs typeface="华文楷体" panose="02010600040101010101" charset="-122"/>
                <a:sym typeface="+mn-ea"/>
              </a:rPr>
              <a:t>。</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6328410" y="1590040"/>
            <a:ext cx="5595620" cy="3134995"/>
          </a:xfrm>
          <a:prstGeom prst="rect">
            <a:avLst/>
          </a:prstGeom>
          <a:noFill/>
          <a:ln w="9525">
            <a:noFill/>
          </a:ln>
        </p:spPr>
      </p:pic>
      <p:sp>
        <p:nvSpPr>
          <p:cNvPr id="4" name="文本框 3"/>
          <p:cNvSpPr txBox="1"/>
          <p:nvPr/>
        </p:nvSpPr>
        <p:spPr>
          <a:xfrm>
            <a:off x="6907530" y="4829175"/>
            <a:ext cx="4471670" cy="494030"/>
          </a:xfrm>
          <a:prstGeom prst="rect">
            <a:avLst/>
          </a:prstGeom>
          <a:noFill/>
        </p:spPr>
        <p:txBody>
          <a:bodyPr wrap="square" rtlCol="0">
            <a:noAutofit/>
          </a:bodyPr>
          <a:p>
            <a:r>
              <a:rPr lang="zh-CN" altLang="en-US" b="1"/>
              <a:t>中国城镇失业率年度变动趋势：</a:t>
            </a:r>
            <a:r>
              <a:rPr lang="en-US" altLang="zh-CN" b="1"/>
              <a:t>1978-2022</a:t>
            </a:r>
            <a:endParaRPr lang="en-US" altLang="zh-CN" b="1"/>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2955" y="816610"/>
            <a:ext cx="10596245" cy="5584190"/>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（二）月度城镇失业率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dirty="0">
                <a:latin typeface="华文楷体" panose="02010600040101010101" charset="-122"/>
                <a:ea typeface="华文楷体" panose="02010600040101010101" charset="-122"/>
                <a:cs typeface="华文楷体" panose="02010600040101010101" charset="-122"/>
                <a:sym typeface="+mn-ea"/>
              </a:rPr>
              <a:t>2018</a:t>
            </a:r>
            <a:r>
              <a:rPr lang="zh-CN" altLang="en-US" sz="2400" dirty="0">
                <a:latin typeface="华文楷体" panose="02010600040101010101" charset="-122"/>
                <a:ea typeface="华文楷体" panose="02010600040101010101" charset="-122"/>
                <a:cs typeface="华文楷体" panose="02010600040101010101" charset="-122"/>
                <a:sym typeface="+mn-ea"/>
              </a:rPr>
              <a:t>年以来，我国城镇调查失业率始终在</a:t>
            </a:r>
            <a:r>
              <a:rPr lang="en-US" altLang="zh-CN" sz="2400" dirty="0">
                <a:latin typeface="华文楷体" panose="02010600040101010101" charset="-122"/>
                <a:ea typeface="华文楷体" panose="02010600040101010101" charset="-122"/>
                <a:cs typeface="华文楷体" panose="02010600040101010101" charset="-122"/>
                <a:sym typeface="+mn-ea"/>
              </a:rPr>
              <a:t>5%-6%</a:t>
            </a:r>
            <a:r>
              <a:rPr lang="zh-CN" altLang="en-US" sz="2400" dirty="0">
                <a:latin typeface="华文楷体" panose="02010600040101010101" charset="-122"/>
                <a:ea typeface="华文楷体" panose="02010600040101010101" charset="-122"/>
                <a:cs typeface="华文楷体" panose="02010600040101010101" charset="-122"/>
                <a:sym typeface="+mn-ea"/>
              </a:rPr>
              <a:t>附近波动，高于我国</a:t>
            </a:r>
            <a:r>
              <a:rPr lang="en-US" altLang="zh-CN" sz="2400" dirty="0">
                <a:latin typeface="华文楷体" panose="02010600040101010101" charset="-122"/>
                <a:ea typeface="华文楷体" panose="02010600040101010101" charset="-122"/>
                <a:cs typeface="华文楷体" panose="02010600040101010101" charset="-122"/>
                <a:sym typeface="+mn-ea"/>
              </a:rPr>
              <a:t>4%-5%</a:t>
            </a:r>
            <a:r>
              <a:rPr lang="zh-CN" altLang="en-US" sz="2400" dirty="0">
                <a:latin typeface="华文楷体" panose="02010600040101010101" charset="-122"/>
                <a:ea typeface="华文楷体" panose="02010600040101010101" charset="-122"/>
                <a:cs typeface="华文楷体" panose="02010600040101010101" charset="-122"/>
                <a:sym typeface="+mn-ea"/>
              </a:rPr>
              <a:t>左右的自然失业率两个峰值对应</a:t>
            </a:r>
            <a:r>
              <a:rPr lang="en-US" altLang="zh-CN" sz="2400" dirty="0">
                <a:latin typeface="华文楷体" panose="02010600040101010101" charset="-122"/>
                <a:ea typeface="华文楷体" panose="02010600040101010101" charset="-122"/>
                <a:cs typeface="华文楷体" panose="02010600040101010101" charset="-122"/>
                <a:sym typeface="+mn-ea"/>
              </a:rPr>
              <a:t>2020</a:t>
            </a:r>
            <a:r>
              <a:rPr lang="zh-CN" altLang="en-US" sz="2400" dirty="0">
                <a:latin typeface="华文楷体" panose="02010600040101010101" charset="-122"/>
                <a:ea typeface="华文楷体" panose="02010600040101010101" charset="-122"/>
                <a:cs typeface="华文楷体" panose="02010600040101010101" charset="-122"/>
                <a:sym typeface="+mn-ea"/>
              </a:rPr>
              <a:t>年</a:t>
            </a:r>
            <a:r>
              <a:rPr lang="en-US" altLang="zh-CN" sz="2400" dirty="0">
                <a:latin typeface="华文楷体" panose="02010600040101010101" charset="-122"/>
                <a:ea typeface="华文楷体" panose="02010600040101010101" charset="-122"/>
                <a:cs typeface="华文楷体" panose="02010600040101010101" charset="-122"/>
                <a:sym typeface="+mn-ea"/>
              </a:rPr>
              <a:t>2</a:t>
            </a:r>
            <a:r>
              <a:rPr lang="zh-CN" altLang="en-US" sz="2400" dirty="0">
                <a:latin typeface="华文楷体" panose="02010600040101010101" charset="-122"/>
                <a:ea typeface="华文楷体" panose="02010600040101010101" charset="-122"/>
                <a:cs typeface="华文楷体" panose="02010600040101010101" charset="-122"/>
                <a:sym typeface="+mn-ea"/>
              </a:rPr>
              <a:t>月的</a:t>
            </a:r>
            <a:r>
              <a:rPr lang="en-US" altLang="zh-CN" sz="2400" dirty="0">
                <a:latin typeface="华文楷体" panose="02010600040101010101" charset="-122"/>
                <a:ea typeface="华文楷体" panose="02010600040101010101" charset="-122"/>
                <a:cs typeface="华文楷体" panose="02010600040101010101" charset="-122"/>
                <a:sym typeface="+mn-ea"/>
              </a:rPr>
              <a:t>6.2%</a:t>
            </a:r>
            <a:r>
              <a:rPr lang="zh-CN" altLang="en-US" sz="2400" dirty="0">
                <a:latin typeface="华文楷体" panose="02010600040101010101" charset="-122"/>
                <a:ea typeface="华文楷体" panose="02010600040101010101" charset="-122"/>
                <a:cs typeface="华文楷体" panose="02010600040101010101" charset="-122"/>
                <a:sym typeface="+mn-ea"/>
              </a:rPr>
              <a:t>和</a:t>
            </a:r>
            <a:r>
              <a:rPr lang="en-US" altLang="zh-CN" sz="2400" dirty="0">
                <a:latin typeface="华文楷体" panose="02010600040101010101" charset="-122"/>
                <a:ea typeface="华文楷体" panose="02010600040101010101" charset="-122"/>
                <a:cs typeface="华文楷体" panose="02010600040101010101" charset="-122"/>
                <a:sym typeface="+mn-ea"/>
              </a:rPr>
              <a:t>2022</a:t>
            </a:r>
            <a:r>
              <a:rPr lang="zh-CN" altLang="en-US" sz="2400" dirty="0">
                <a:latin typeface="华文楷体" panose="02010600040101010101" charset="-122"/>
                <a:ea typeface="华文楷体" panose="02010600040101010101" charset="-122"/>
                <a:cs typeface="华文楷体" panose="02010600040101010101" charset="-122"/>
                <a:sym typeface="+mn-ea"/>
              </a:rPr>
              <a:t>年</a:t>
            </a:r>
            <a:r>
              <a:rPr lang="en-US" altLang="zh-CN" sz="2400" dirty="0">
                <a:latin typeface="华文楷体" panose="02010600040101010101" charset="-122"/>
                <a:ea typeface="华文楷体" panose="02010600040101010101" charset="-122"/>
                <a:cs typeface="华文楷体" panose="02010600040101010101" charset="-122"/>
                <a:sym typeface="+mn-ea"/>
              </a:rPr>
              <a:t>4</a:t>
            </a:r>
            <a:r>
              <a:rPr lang="zh-CN" altLang="en-US" sz="2400" dirty="0">
                <a:latin typeface="华文楷体" panose="02010600040101010101" charset="-122"/>
                <a:ea typeface="华文楷体" panose="02010600040101010101" charset="-122"/>
                <a:cs typeface="华文楷体" panose="02010600040101010101" charset="-122"/>
                <a:sym typeface="+mn-ea"/>
              </a:rPr>
              <a:t>月的</a:t>
            </a:r>
            <a:r>
              <a:rPr lang="en-US" altLang="zh-CN" sz="2400" dirty="0">
                <a:latin typeface="华文楷体" panose="02010600040101010101" charset="-122"/>
                <a:ea typeface="华文楷体" panose="02010600040101010101" charset="-122"/>
                <a:cs typeface="华文楷体" panose="02010600040101010101" charset="-122"/>
                <a:sym typeface="+mn-ea"/>
              </a:rPr>
              <a:t>6.1%</a:t>
            </a:r>
            <a:r>
              <a:rPr lang="zh-CN" altLang="en-US" sz="2400" dirty="0">
                <a:latin typeface="华文楷体" panose="02010600040101010101" charset="-122"/>
                <a:ea typeface="华文楷体" panose="02010600040101010101" charset="-122"/>
                <a:cs typeface="华文楷体" panose="02010600040101010101" charset="-122"/>
                <a:sym typeface="+mn-ea"/>
              </a:rPr>
              <a:t>。</a:t>
            </a:r>
            <a:r>
              <a:rPr lang="en-US" altLang="zh-CN" sz="2400" dirty="0">
                <a:latin typeface="华文楷体" panose="02010600040101010101" charset="-122"/>
                <a:ea typeface="华文楷体" panose="02010600040101010101" charset="-122"/>
                <a:cs typeface="华文楷体" panose="02010600040101010101" charset="-122"/>
                <a:sym typeface="+mn-ea"/>
              </a:rPr>
              <a:t>31</a:t>
            </a:r>
            <a:r>
              <a:rPr lang="zh-CN" altLang="en-US" sz="2400" dirty="0">
                <a:latin typeface="华文楷体" panose="02010600040101010101" charset="-122"/>
                <a:ea typeface="华文楷体" panose="02010600040101010101" charset="-122"/>
                <a:cs typeface="华文楷体" panose="02010600040101010101" charset="-122"/>
                <a:sym typeface="+mn-ea"/>
              </a:rPr>
              <a:t>个大城市失业率变动模式与全国高度一致（相关系数</a:t>
            </a:r>
            <a:r>
              <a:rPr lang="en-US" altLang="zh-CN" sz="2400" dirty="0">
                <a:latin typeface="华文楷体" panose="02010600040101010101" charset="-122"/>
                <a:ea typeface="华文楷体" panose="02010600040101010101" charset="-122"/>
                <a:cs typeface="华文楷体" panose="02010600040101010101" charset="-122"/>
                <a:sym typeface="+mn-ea"/>
              </a:rPr>
              <a:t>0.857</a:t>
            </a:r>
            <a:r>
              <a:rPr lang="zh-CN" altLang="en-US" sz="2400" dirty="0">
                <a:latin typeface="华文楷体" panose="02010600040101010101" charset="-122"/>
                <a:ea typeface="华文楷体" panose="02010600040101010101" charset="-122"/>
                <a:cs typeface="华文楷体" panose="02010600040101010101" charset="-122"/>
                <a:sym typeface="+mn-ea"/>
              </a:rPr>
              <a:t>），</a:t>
            </a:r>
            <a:r>
              <a:rPr lang="en-US" altLang="zh-CN" sz="2400" dirty="0">
                <a:latin typeface="华文楷体" panose="02010600040101010101" charset="-122"/>
                <a:ea typeface="华文楷体" panose="02010600040101010101" charset="-122"/>
                <a:cs typeface="华文楷体" panose="02010600040101010101" charset="-122"/>
                <a:sym typeface="+mn-ea"/>
              </a:rPr>
              <a:t>2020</a:t>
            </a:r>
            <a:r>
              <a:rPr lang="zh-CN" altLang="en-US" sz="2400" dirty="0">
                <a:latin typeface="华文楷体" panose="02010600040101010101" charset="-122"/>
                <a:ea typeface="华文楷体" panose="02010600040101010101" charset="-122"/>
                <a:cs typeface="华文楷体" panose="02010600040101010101" charset="-122"/>
                <a:sym typeface="+mn-ea"/>
              </a:rPr>
              <a:t>年以前其取值与全国接近；但</a:t>
            </a:r>
            <a:r>
              <a:rPr lang="en-US" altLang="zh-CN" sz="2400" dirty="0">
                <a:latin typeface="华文楷体" panose="02010600040101010101" charset="-122"/>
                <a:ea typeface="华文楷体" panose="02010600040101010101" charset="-122"/>
                <a:cs typeface="华文楷体" panose="02010600040101010101" charset="-122"/>
                <a:sym typeface="+mn-ea"/>
              </a:rPr>
              <a:t>2021</a:t>
            </a:r>
            <a:r>
              <a:rPr lang="zh-CN" altLang="en-US" sz="2400" dirty="0">
                <a:latin typeface="华文楷体" panose="02010600040101010101" charset="-122"/>
                <a:ea typeface="华文楷体" panose="02010600040101010101" charset="-122"/>
                <a:cs typeface="华文楷体" panose="02010600040101010101" charset="-122"/>
                <a:sym typeface="+mn-ea"/>
              </a:rPr>
              <a:t>年后通常高于全国水平，</a:t>
            </a:r>
            <a:r>
              <a:rPr lang="en-US" altLang="zh-CN" sz="2400" dirty="0">
                <a:latin typeface="华文楷体" panose="02010600040101010101" charset="-122"/>
                <a:ea typeface="华文楷体" panose="02010600040101010101" charset="-122"/>
                <a:cs typeface="华文楷体" panose="02010600040101010101" charset="-122"/>
                <a:sym typeface="+mn-ea"/>
              </a:rPr>
              <a:t>2022</a:t>
            </a:r>
            <a:r>
              <a:rPr lang="zh-CN" altLang="en-US" sz="2400" dirty="0">
                <a:latin typeface="华文楷体" panose="02010600040101010101" charset="-122"/>
                <a:ea typeface="华文楷体" panose="02010600040101010101" charset="-122"/>
                <a:cs typeface="华文楷体" panose="02010600040101010101" charset="-122"/>
                <a:sym typeface="+mn-ea"/>
              </a:rPr>
              <a:t>年</a:t>
            </a:r>
            <a:r>
              <a:rPr lang="en-US" altLang="zh-CN" sz="2400" dirty="0">
                <a:latin typeface="华文楷体" panose="02010600040101010101" charset="-122"/>
                <a:ea typeface="华文楷体" panose="02010600040101010101" charset="-122"/>
                <a:cs typeface="华文楷体" panose="02010600040101010101" charset="-122"/>
                <a:sym typeface="+mn-ea"/>
              </a:rPr>
              <a:t>5</a:t>
            </a:r>
            <a:r>
              <a:rPr lang="zh-CN" altLang="en-US" sz="2400" dirty="0">
                <a:latin typeface="华文楷体" panose="02010600040101010101" charset="-122"/>
                <a:ea typeface="华文楷体" panose="02010600040101010101" charset="-122"/>
                <a:cs typeface="华文楷体" panose="02010600040101010101" charset="-122"/>
                <a:sym typeface="+mn-ea"/>
              </a:rPr>
              <a:t>月的峰值接近</a:t>
            </a:r>
            <a:r>
              <a:rPr lang="en-US" altLang="zh-CN" sz="2400" dirty="0">
                <a:latin typeface="华文楷体" panose="02010600040101010101" charset="-122"/>
                <a:ea typeface="华文楷体" panose="02010600040101010101" charset="-122"/>
                <a:cs typeface="华文楷体" panose="02010600040101010101" charset="-122"/>
                <a:sym typeface="+mn-ea"/>
              </a:rPr>
              <a:t>7%</a:t>
            </a:r>
            <a:r>
              <a:rPr lang="zh-CN" altLang="en-US" sz="2400" dirty="0">
                <a:latin typeface="华文楷体" panose="02010600040101010101" charset="-122"/>
                <a:ea typeface="华文楷体" panose="02010600040101010101" charset="-122"/>
                <a:cs typeface="华文楷体" panose="02010600040101010101" charset="-122"/>
                <a:sym typeface="+mn-ea"/>
              </a:rPr>
              <a:t>。</a:t>
            </a:r>
            <a:r>
              <a:rPr lang="en-US" altLang="zh-CN" sz="2400" dirty="0">
                <a:latin typeface="华文楷体" panose="02010600040101010101" charset="-122"/>
                <a:ea typeface="华文楷体" panose="02010600040101010101" charset="-122"/>
                <a:cs typeface="华文楷体" panose="02010600040101010101" charset="-122"/>
                <a:sym typeface="+mn-ea"/>
              </a:rPr>
              <a:t>2021</a:t>
            </a:r>
            <a:r>
              <a:rPr lang="zh-CN" altLang="en-US" sz="2400" dirty="0">
                <a:latin typeface="华文楷体" panose="02010600040101010101" charset="-122"/>
                <a:ea typeface="华文楷体" panose="02010600040101010101" charset="-122"/>
                <a:cs typeface="华文楷体" panose="02010600040101010101" charset="-122"/>
                <a:sym typeface="+mn-ea"/>
              </a:rPr>
              <a:t>年起进一步公布全国城镇本地户籍劳动力失业率与外来户籍劳动力失业率，二者与全国城镇整体失业率变化趋势一致（相关系数分别为</a:t>
            </a:r>
            <a:r>
              <a:rPr lang="en-US" altLang="zh-CN" sz="2400" dirty="0">
                <a:latin typeface="华文楷体" panose="02010600040101010101" charset="-122"/>
                <a:ea typeface="华文楷体" panose="02010600040101010101" charset="-122"/>
                <a:cs typeface="华文楷体" panose="02010600040101010101" charset="-122"/>
                <a:sym typeface="+mn-ea"/>
              </a:rPr>
              <a:t>0.86</a:t>
            </a:r>
            <a:r>
              <a:rPr lang="zh-CN" altLang="en-US" sz="2400" dirty="0">
                <a:latin typeface="华文楷体" panose="02010600040101010101" charset="-122"/>
                <a:ea typeface="华文楷体" panose="02010600040101010101" charset="-122"/>
                <a:cs typeface="华文楷体" panose="02010600040101010101" charset="-122"/>
                <a:sym typeface="+mn-ea"/>
              </a:rPr>
              <a:t>和</a:t>
            </a:r>
            <a:r>
              <a:rPr lang="en-US" altLang="zh-CN" sz="2400" dirty="0">
                <a:latin typeface="华文楷体" panose="02010600040101010101" charset="-122"/>
                <a:ea typeface="华文楷体" panose="02010600040101010101" charset="-122"/>
                <a:cs typeface="华文楷体" panose="02010600040101010101" charset="-122"/>
                <a:sym typeface="+mn-ea"/>
              </a:rPr>
              <a:t>0.919</a:t>
            </a:r>
            <a:r>
              <a:rPr lang="zh-CN" altLang="en-US" sz="2400" dirty="0">
                <a:latin typeface="华文楷体" panose="02010600040101010101" charset="-122"/>
                <a:ea typeface="华文楷体" panose="02010600040101010101" charset="-122"/>
                <a:cs typeface="华文楷体" panose="02010600040101010101" charset="-122"/>
                <a:sym typeface="+mn-ea"/>
              </a:rPr>
              <a:t>）；但二者水平有明显差异，</a:t>
            </a:r>
            <a:r>
              <a:rPr lang="en-US" altLang="zh-CN" sz="2400" dirty="0">
                <a:latin typeface="华文楷体" panose="02010600040101010101" charset="-122"/>
                <a:ea typeface="华文楷体" panose="02010600040101010101" charset="-122"/>
                <a:cs typeface="华文楷体" panose="02010600040101010101" charset="-122"/>
                <a:sym typeface="+mn-ea"/>
              </a:rPr>
              <a:t>2023</a:t>
            </a:r>
            <a:r>
              <a:rPr lang="zh-CN" altLang="en-US" sz="2400" dirty="0">
                <a:latin typeface="华文楷体" panose="02010600040101010101" charset="-122"/>
                <a:ea typeface="华文楷体" panose="02010600040101010101" charset="-122"/>
                <a:cs typeface="华文楷体" panose="02010600040101010101" charset="-122"/>
                <a:sym typeface="+mn-ea"/>
              </a:rPr>
              <a:t>年</a:t>
            </a:r>
            <a:r>
              <a:rPr lang="en-US" altLang="zh-CN" sz="2400" dirty="0">
                <a:latin typeface="华文楷体" panose="02010600040101010101" charset="-122"/>
                <a:ea typeface="华文楷体" panose="02010600040101010101" charset="-122"/>
                <a:cs typeface="华文楷体" panose="02010600040101010101" charset="-122"/>
                <a:sym typeface="+mn-ea"/>
              </a:rPr>
              <a:t>7</a:t>
            </a:r>
            <a:r>
              <a:rPr lang="zh-CN" altLang="en-US" sz="2400" dirty="0">
                <a:latin typeface="华文楷体" panose="02010600040101010101" charset="-122"/>
                <a:ea typeface="华文楷体" panose="02010600040101010101" charset="-122"/>
                <a:cs typeface="华文楷体" panose="02010600040101010101" charset="-122"/>
                <a:sym typeface="+mn-ea"/>
              </a:rPr>
              <a:t>月之前本地户籍失业率小于外来户籍，此后关系反转。</a:t>
            </a:r>
            <a:r>
              <a:rPr lang="en-US" altLang="zh-CN" sz="2400" dirty="0">
                <a:latin typeface="华文楷体" panose="02010600040101010101" charset="-122"/>
                <a:ea typeface="华文楷体" panose="02010600040101010101" charset="-122"/>
                <a:cs typeface="华文楷体" panose="02010600040101010101" charset="-122"/>
                <a:sym typeface="+mn-ea"/>
              </a:rPr>
              <a:t>25-59</a:t>
            </a:r>
            <a:r>
              <a:rPr lang="zh-CN" altLang="en-US" sz="2400" dirty="0">
                <a:latin typeface="华文楷体" panose="02010600040101010101" charset="-122"/>
                <a:ea typeface="华文楷体" panose="02010600040101010101" charset="-122"/>
                <a:cs typeface="华文楷体" panose="02010600040101010101" charset="-122"/>
                <a:sym typeface="+mn-ea"/>
              </a:rPr>
              <a:t>岁劳动力的失业率，明显低于总体失业率，但波动模式基本一致（相关系数</a:t>
            </a:r>
            <a:r>
              <a:rPr lang="en-US" altLang="zh-CN" sz="2400" dirty="0">
                <a:latin typeface="华文楷体" panose="02010600040101010101" charset="-122"/>
                <a:ea typeface="华文楷体" panose="02010600040101010101" charset="-122"/>
                <a:cs typeface="华文楷体" panose="02010600040101010101" charset="-122"/>
                <a:sym typeface="+mn-ea"/>
              </a:rPr>
              <a:t>0.845</a:t>
            </a:r>
            <a:r>
              <a:rPr lang="zh-CN" altLang="en-US" sz="2400" dirty="0">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cs typeface="华文楷体" panose="02010600040101010101" charset="-122"/>
                <a:sym typeface="+mn-ea"/>
              </a:rPr>
              <a:t>。</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3625215" y="5609590"/>
            <a:ext cx="5076190" cy="494030"/>
          </a:xfrm>
          <a:prstGeom prst="rect">
            <a:avLst/>
          </a:prstGeom>
          <a:noFill/>
        </p:spPr>
        <p:txBody>
          <a:bodyPr wrap="square" rtlCol="0">
            <a:noAutofit/>
          </a:bodyPr>
          <a:p>
            <a:r>
              <a:rPr lang="zh-CN" altLang="en-US" b="1"/>
              <a:t>中国整体和分类城镇调查失业率：</a:t>
            </a:r>
            <a:r>
              <a:rPr lang="en-US" altLang="zh-CN" b="1"/>
              <a:t>2018.1-2024.7</a:t>
            </a:r>
            <a:endParaRPr lang="en-US" altLang="zh-CN" b="1"/>
          </a:p>
        </p:txBody>
      </p:sp>
      <p:pic>
        <p:nvPicPr>
          <p:cNvPr id="2" name="图表 1"/>
          <p:cNvPicPr>
            <a:picLocks noChangeAspect="1"/>
          </p:cNvPicPr>
          <p:nvPr/>
        </p:nvPicPr>
        <p:blipFill>
          <a:blip r:embed="rId1"/>
          <a:stretch>
            <a:fillRect/>
          </a:stretch>
        </p:blipFill>
        <p:spPr>
          <a:xfrm>
            <a:off x="3086100" y="1570355"/>
            <a:ext cx="6604635" cy="3977640"/>
          </a:xfrm>
          <a:prstGeom prst="rect">
            <a:avLst/>
          </a:prstGeom>
          <a:noFill/>
          <a:ln w="9525">
            <a:noFill/>
          </a:ln>
        </p:spPr>
      </p:pic>
      <p:sp>
        <p:nvSpPr>
          <p:cNvPr id="5" name="文本框 4"/>
          <p:cNvSpPr txBox="1"/>
          <p:nvPr/>
        </p:nvSpPr>
        <p:spPr>
          <a:xfrm>
            <a:off x="861695" y="833120"/>
            <a:ext cx="6096000" cy="737235"/>
          </a:xfrm>
          <a:prstGeom prst="rect">
            <a:avLst/>
          </a:prstGeom>
          <a:noFill/>
        </p:spPr>
        <p:txBody>
          <a:bodyPr wrap="square" rtlCol="0" anchor="t">
            <a:spAutoFit/>
          </a:bodyPr>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（二）月度城镇失业率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185" y="775335"/>
            <a:ext cx="11353800" cy="404876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（一）就业概念</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我国国家统计局对就业人员做如下定义：年满</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周岁，为取得报酬或经营利润，在调查周内从事了</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小时（含</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小时）以上劳动的人员；或由于在职学习、休假等原因在调查周内暂时未工作的人员；或由于停工、单位不景气等原因临时未工作但不满</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个月的人员。我国规定，就业者应满足如下条件：具有就业资格，即有劳动权利能力和劳动行为能力；从事合法劳动，即国家和社会承认的职业；谋求经济收益，即取得劳动报酬或经营收入，以满足个人或家庭需要。</a:t>
            </a:r>
            <a:endParaRPr lang="zh-CN" altLang="en-US"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一、就业与失业概念</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82955" y="816610"/>
            <a:ext cx="10596245" cy="5584190"/>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（二）月度城镇失业率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全国城镇</a:t>
            </a:r>
            <a:r>
              <a:rPr lang="en-US" altLang="zh-CN" sz="2400" dirty="0">
                <a:latin typeface="华文楷体" panose="02010600040101010101" charset="-122"/>
                <a:ea typeface="华文楷体" panose="02010600040101010101" charset="-122"/>
                <a:cs typeface="华文楷体" panose="02010600040101010101" charset="-122"/>
              </a:rPr>
              <a:t>16-24</a:t>
            </a:r>
            <a:r>
              <a:rPr lang="zh-CN" altLang="en-US" sz="2400" dirty="0">
                <a:latin typeface="华文楷体" panose="02010600040101010101" charset="-122"/>
                <a:ea typeface="华文楷体" panose="02010600040101010101" charset="-122"/>
                <a:cs typeface="华文楷体" panose="02010600040101010101" charset="-122"/>
              </a:rPr>
              <a:t>岁劳动力失业率远高于</a:t>
            </a:r>
            <a:r>
              <a:rPr lang="en-US" altLang="zh-CN" sz="2400" dirty="0">
                <a:latin typeface="华文楷体" panose="02010600040101010101" charset="-122"/>
                <a:ea typeface="华文楷体" panose="02010600040101010101" charset="-122"/>
                <a:cs typeface="华文楷体" panose="02010600040101010101" charset="-122"/>
              </a:rPr>
              <a:t>25-59</a:t>
            </a:r>
            <a:r>
              <a:rPr lang="zh-CN" altLang="en-US" sz="2400" dirty="0">
                <a:latin typeface="华文楷体" panose="02010600040101010101" charset="-122"/>
                <a:ea typeface="华文楷体" panose="02010600040101010101" charset="-122"/>
                <a:cs typeface="华文楷体" panose="02010600040101010101" charset="-122"/>
              </a:rPr>
              <a:t>岁组且差距持续扩大，二者波动模式关系微弱（相关系数为</a:t>
            </a:r>
            <a:r>
              <a:rPr lang="en-US" altLang="zh-CN" sz="2400" dirty="0">
                <a:latin typeface="华文楷体" panose="02010600040101010101" charset="-122"/>
                <a:ea typeface="华文楷体" panose="02010600040101010101" charset="-122"/>
                <a:cs typeface="华文楷体" panose="02010600040101010101" charset="-122"/>
              </a:rPr>
              <a:t>-0.021</a:t>
            </a:r>
            <a:r>
              <a:rPr lang="zh-CN" altLang="en-US" sz="2400" dirty="0">
                <a:latin typeface="华文楷体" panose="02010600040101010101" charset="-122"/>
                <a:ea typeface="华文楷体" panose="02010600040101010101" charset="-122"/>
                <a:cs typeface="华文楷体" panose="02010600040101010101" charset="-122"/>
              </a:rPr>
              <a:t>）；</a:t>
            </a:r>
            <a:r>
              <a:rPr lang="en-US" altLang="zh-CN" sz="2400" dirty="0">
                <a:latin typeface="华文楷体" panose="02010600040101010101" charset="-122"/>
                <a:ea typeface="华文楷体" panose="02010600040101010101" charset="-122"/>
                <a:cs typeface="华文楷体" panose="02010600040101010101" charset="-122"/>
              </a:rPr>
              <a:t>16-24</a:t>
            </a:r>
            <a:r>
              <a:rPr lang="zh-CN" altLang="en-US" sz="2400" dirty="0">
                <a:latin typeface="华文楷体" panose="02010600040101010101" charset="-122"/>
                <a:ea typeface="华文楷体" panose="02010600040101010101" charset="-122"/>
                <a:cs typeface="华文楷体" panose="02010600040101010101" charset="-122"/>
              </a:rPr>
              <a:t>岁组包含大量中学生与大学生，其失业率存在很强的季节模式，峰值始终出现在毕业季的</a:t>
            </a:r>
            <a:r>
              <a:rPr lang="en-US" altLang="zh-CN" sz="2400" dirty="0">
                <a:latin typeface="华文楷体" panose="02010600040101010101" charset="-122"/>
                <a:ea typeface="华文楷体" panose="02010600040101010101" charset="-122"/>
                <a:cs typeface="华文楷体" panose="02010600040101010101" charset="-122"/>
              </a:rPr>
              <a:t>7</a:t>
            </a:r>
            <a:r>
              <a:rPr lang="zh-CN" altLang="en-US" sz="2400" dirty="0">
                <a:latin typeface="华文楷体" panose="02010600040101010101" charset="-122"/>
                <a:ea typeface="华文楷体" panose="02010600040101010101" charset="-122"/>
                <a:cs typeface="华文楷体" panose="02010600040101010101" charset="-122"/>
              </a:rPr>
              <a:t>月；</a:t>
            </a:r>
            <a:r>
              <a:rPr lang="en-US" altLang="zh-CN" sz="2400" dirty="0">
                <a:latin typeface="华文楷体" panose="02010600040101010101" charset="-122"/>
                <a:ea typeface="华文楷体" panose="02010600040101010101" charset="-122"/>
                <a:cs typeface="华文楷体" panose="02010600040101010101" charset="-122"/>
              </a:rPr>
              <a:t>2020</a:t>
            </a:r>
            <a:r>
              <a:rPr lang="zh-CN" altLang="en-US" sz="2400" dirty="0">
                <a:latin typeface="华文楷体" panose="02010600040101010101" charset="-122"/>
                <a:ea typeface="华文楷体" panose="02010600040101010101" charset="-122"/>
                <a:cs typeface="华文楷体" panose="02010600040101010101" charset="-122"/>
              </a:rPr>
              <a:t>年之后，城镇</a:t>
            </a:r>
            <a:r>
              <a:rPr lang="en-US" altLang="zh-CN" sz="2400" dirty="0">
                <a:latin typeface="华文楷体" panose="02010600040101010101" charset="-122"/>
                <a:ea typeface="华文楷体" panose="02010600040101010101" charset="-122"/>
                <a:cs typeface="华文楷体" panose="02010600040101010101" charset="-122"/>
              </a:rPr>
              <a:t>16-24</a:t>
            </a:r>
            <a:r>
              <a:rPr lang="zh-CN" altLang="en-US" sz="2400" dirty="0">
                <a:latin typeface="华文楷体" panose="02010600040101010101" charset="-122"/>
                <a:ea typeface="华文楷体" panose="02010600040101010101" charset="-122"/>
                <a:cs typeface="华文楷体" panose="02010600040101010101" charset="-122"/>
              </a:rPr>
              <a:t>岁劳动力失业率明显提高，表明新冠疫情对初入就业市场的青年群体冲击更大。为避免在校生导致的不同年龄组失业率数据不可比问题，国家统计局</a:t>
            </a:r>
            <a:r>
              <a:rPr lang="en-US" altLang="zh-CN" sz="2400" dirty="0">
                <a:latin typeface="华文楷体" panose="02010600040101010101" charset="-122"/>
                <a:ea typeface="华文楷体" panose="02010600040101010101" charset="-122"/>
                <a:cs typeface="华文楷体" panose="02010600040101010101" charset="-122"/>
              </a:rPr>
              <a:t>2023</a:t>
            </a:r>
            <a:r>
              <a:rPr lang="zh-CN" altLang="en-US" sz="2400" dirty="0">
                <a:latin typeface="华文楷体" panose="02010600040101010101" charset="-122"/>
                <a:ea typeface="华文楷体" panose="02010600040101010101" charset="-122"/>
                <a:cs typeface="华文楷体" panose="02010600040101010101" charset="-122"/>
              </a:rPr>
              <a:t>年</a:t>
            </a:r>
            <a:r>
              <a:rPr lang="en-US" altLang="zh-CN" sz="2400" dirty="0">
                <a:latin typeface="华文楷体" panose="02010600040101010101" charset="-122"/>
                <a:ea typeface="华文楷体" panose="02010600040101010101" charset="-122"/>
                <a:cs typeface="华文楷体" panose="02010600040101010101" charset="-122"/>
              </a:rPr>
              <a:t>12</a:t>
            </a:r>
            <a:r>
              <a:rPr lang="zh-CN" altLang="en-US" sz="2400" dirty="0">
                <a:latin typeface="华文楷体" panose="02010600040101010101" charset="-122"/>
                <a:ea typeface="华文楷体" panose="02010600040101010101" charset="-122"/>
                <a:cs typeface="华文楷体" panose="02010600040101010101" charset="-122"/>
              </a:rPr>
              <a:t>月起改为公布不含在校生的分年龄组失业率数据。新口径数据，对</a:t>
            </a:r>
            <a:r>
              <a:rPr lang="en-US" altLang="zh-CN" sz="2400" dirty="0">
                <a:latin typeface="华文楷体" panose="02010600040101010101" charset="-122"/>
                <a:ea typeface="华文楷体" panose="02010600040101010101" charset="-122"/>
                <a:cs typeface="华文楷体" panose="02010600040101010101" charset="-122"/>
              </a:rPr>
              <a:t>25</a:t>
            </a:r>
            <a:r>
              <a:rPr lang="zh-CN" altLang="en-US" sz="2400" dirty="0">
                <a:latin typeface="华文楷体" panose="02010600040101010101" charset="-122"/>
                <a:ea typeface="华文楷体" panose="02010600040101010101" charset="-122"/>
                <a:cs typeface="华文楷体" panose="02010600040101010101" charset="-122"/>
              </a:rPr>
              <a:t>岁以上年龄组失业率影响很小，但</a:t>
            </a:r>
            <a:r>
              <a:rPr lang="en-US" altLang="zh-CN" sz="2400" dirty="0">
                <a:latin typeface="华文楷体" panose="02010600040101010101" charset="-122"/>
                <a:ea typeface="华文楷体" panose="02010600040101010101" charset="-122"/>
                <a:cs typeface="华文楷体" panose="02010600040101010101" charset="-122"/>
              </a:rPr>
              <a:t>16-24</a:t>
            </a:r>
            <a:r>
              <a:rPr lang="zh-CN" altLang="en-US" sz="2400" dirty="0">
                <a:latin typeface="华文楷体" panose="02010600040101010101" charset="-122"/>
                <a:ea typeface="华文楷体" panose="02010600040101010101" charset="-122"/>
                <a:cs typeface="华文楷体" panose="02010600040101010101" charset="-122"/>
              </a:rPr>
              <a:t>岁组失业率有明显下降（大约减少</a:t>
            </a:r>
            <a:r>
              <a:rPr lang="en-US" altLang="zh-CN" sz="2400" dirty="0">
                <a:latin typeface="华文楷体" panose="02010600040101010101" charset="-122"/>
                <a:ea typeface="华文楷体" panose="02010600040101010101" charset="-122"/>
                <a:cs typeface="华文楷体" panose="02010600040101010101" charset="-122"/>
              </a:rPr>
              <a:t>5</a:t>
            </a:r>
            <a:r>
              <a:rPr lang="zh-CN" altLang="en-US" sz="2400" dirty="0">
                <a:latin typeface="华文楷体" panose="02010600040101010101" charset="-122"/>
                <a:ea typeface="华文楷体" panose="02010600040101010101" charset="-122"/>
                <a:cs typeface="华文楷体" panose="02010600040101010101" charset="-122"/>
              </a:rPr>
              <a:t>个百分点）。</a:t>
            </a:r>
            <a:endParaRPr lang="zh-CN" altLang="en-US" sz="24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中国失业分析</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3770630" y="5551170"/>
            <a:ext cx="5076190" cy="552450"/>
          </a:xfrm>
          <a:prstGeom prst="rect">
            <a:avLst/>
          </a:prstGeom>
          <a:noFill/>
        </p:spPr>
        <p:txBody>
          <a:bodyPr wrap="square" rtlCol="0">
            <a:noAutofit/>
          </a:bodyPr>
          <a:p>
            <a:r>
              <a:rPr lang="zh-CN" altLang="en-US" b="1"/>
              <a:t>中国分年龄组城镇调查失业率：</a:t>
            </a:r>
            <a:r>
              <a:rPr lang="en-US" altLang="zh-CN" b="1"/>
              <a:t>2018.1-2024.7</a:t>
            </a:r>
            <a:endParaRPr lang="en-US" altLang="zh-CN" b="1"/>
          </a:p>
        </p:txBody>
      </p:sp>
      <p:sp>
        <p:nvSpPr>
          <p:cNvPr id="5" name="文本框 4"/>
          <p:cNvSpPr txBox="1"/>
          <p:nvPr/>
        </p:nvSpPr>
        <p:spPr>
          <a:xfrm>
            <a:off x="861695" y="833120"/>
            <a:ext cx="6096000" cy="737235"/>
          </a:xfrm>
          <a:prstGeom prst="rect">
            <a:avLst/>
          </a:prstGeom>
          <a:noFill/>
        </p:spPr>
        <p:txBody>
          <a:bodyPr wrap="square" rtlCol="0" anchor="t">
            <a:spAutoFit/>
          </a:bodyPr>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（二）月度城镇失业率</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pic>
        <p:nvPicPr>
          <p:cNvPr id="2" name="图表 1"/>
          <p:cNvPicPr>
            <a:picLocks noChangeAspect="1"/>
          </p:cNvPicPr>
          <p:nvPr/>
        </p:nvPicPr>
        <p:blipFill>
          <a:blip r:embed="rId1"/>
          <a:stretch>
            <a:fillRect/>
          </a:stretch>
        </p:blipFill>
        <p:spPr>
          <a:xfrm>
            <a:off x="3123565" y="1631950"/>
            <a:ext cx="6217920" cy="3744595"/>
          </a:xfrm>
          <a:prstGeom prst="rect">
            <a:avLst/>
          </a:prstGeom>
          <a:noFill/>
          <a:ln w="9525">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1"/>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buClrTx/>
              <a:buSzTx/>
              <a:buFontTx/>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中国就业与失业统计分析</a:t>
            </a:r>
            <a:endPar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630" y="2033270"/>
            <a:ext cx="8735060" cy="4229735"/>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一、劳动参与率中外比较</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二、就业与失业率中外比较</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三、中国自然失业率估计</a:t>
            </a: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buClrTx/>
              <a:buSzTx/>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四、就业与经济增长关系</a:t>
            </a: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521716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与发达国家比较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美国、英国、德国、法国、日本劳动参与率基本在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55%</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至</a:t>
            </a:r>
            <a:r>
              <a:rPr lang="en-US" altLang="zh-CN" sz="2400" dirty="0">
                <a:latin typeface="Times New Roman" panose="02020603050405020304" pitchFamily="18" charset="0"/>
                <a:ea typeface="华文楷体" panose="02010600040101010101" charset="-122"/>
                <a:cs typeface="Times New Roman" panose="02020603050405020304" pitchFamily="18" charset="0"/>
              </a:rPr>
              <a:t>65%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之间，美国呈下降趋势，德国和日本先降后升，英国基本则稳定；我国劳动参与率始终高于参比发达国家，但由</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年代初的近</a:t>
            </a:r>
            <a:r>
              <a:rPr lang="en-US" altLang="zh-CN" sz="2400" dirty="0">
                <a:latin typeface="Times New Roman" panose="02020603050405020304" pitchFamily="18" charset="0"/>
                <a:ea typeface="华文楷体" panose="02010600040101010101" charset="-122"/>
                <a:cs typeface="Times New Roman" panose="02020603050405020304" pitchFamily="18" charset="0"/>
              </a:rPr>
              <a:t>80%</a:t>
            </a:r>
            <a:r>
              <a:rPr lang="zh-CN" altLang="en-US" sz="2400" dirty="0">
                <a:latin typeface="Times New Roman" panose="02020603050405020304" pitchFamily="18" charset="0"/>
                <a:ea typeface="华文楷体" panose="02010600040101010101" charset="-122"/>
                <a:cs typeface="Times New Roman" panose="02020603050405020304" pitchFamily="18" charset="0"/>
              </a:rPr>
              <a:t>降到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65%</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表 1"/>
          <p:cNvPicPr>
            <a:picLocks noChangeAspect="1"/>
          </p:cNvPicPr>
          <p:nvPr/>
        </p:nvPicPr>
        <p:blipFill>
          <a:blip r:embed="rId1"/>
          <a:stretch>
            <a:fillRect/>
          </a:stretch>
        </p:blipFill>
        <p:spPr>
          <a:xfrm>
            <a:off x="6266180" y="1574165"/>
            <a:ext cx="5794375" cy="3365500"/>
          </a:xfrm>
          <a:prstGeom prst="rect">
            <a:avLst/>
          </a:prstGeom>
          <a:noFill/>
          <a:ln w="9525">
            <a:noFill/>
          </a:ln>
        </p:spPr>
      </p:pic>
      <p:sp>
        <p:nvSpPr>
          <p:cNvPr id="4" name="文本框 3"/>
          <p:cNvSpPr txBox="1"/>
          <p:nvPr/>
        </p:nvSpPr>
        <p:spPr>
          <a:xfrm>
            <a:off x="6486525" y="5052695"/>
            <a:ext cx="5307330" cy="368300"/>
          </a:xfrm>
          <a:prstGeom prst="rect">
            <a:avLst/>
          </a:prstGeom>
          <a:noFill/>
        </p:spPr>
        <p:txBody>
          <a:bodyPr wrap="square" rtlCol="0">
            <a:spAutoFit/>
          </a:bodyPr>
          <a:p>
            <a:r>
              <a:rPr lang="zh-CN" altLang="en-US" b="1"/>
              <a:t>中国劳动参与率与主要发达国家比较：</a:t>
            </a:r>
            <a:r>
              <a:rPr lang="en-US" altLang="zh-CN" b="1"/>
              <a:t>1991-2024</a:t>
            </a:r>
            <a:endParaRPr lang="en-US" altLang="zh-CN" b="1"/>
          </a:p>
        </p:txBody>
      </p:sp>
      <p:sp>
        <p:nvSpPr>
          <p:cNvPr id="7" name="灯片编号占位符 6"/>
          <p:cNvSpPr>
            <a:spLocks noGrp="1"/>
          </p:cNvSpPr>
          <p:nvPr>
            <p:ph type="sldNum" sz="quarter" idx="12"/>
          </p:nvPr>
        </p:nvSpPr>
        <p:spPr>
          <a:xfrm>
            <a:off x="10888524" y="6619009"/>
            <a:ext cx="932884" cy="311727"/>
          </a:xfrm>
        </p:spPr>
        <p:txBody>
          <a:bodyPr/>
          <a:p>
            <a:r>
              <a:rPr lang="en-US" altLang="zh-CN" sz="2000" dirty="0">
                <a:solidFill>
                  <a:schemeClr val="tx1"/>
                </a:solidFill>
              </a:rPr>
              <a:t>52</a:t>
            </a:r>
            <a:endParaRPr lang="en-US" altLang="zh-CN" sz="2000" dirty="0">
              <a:solidFill>
                <a:schemeClr val="tx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10171430" cy="87630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与发达国家比较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1102360" y="2240915"/>
            <a:ext cx="10277475" cy="2989580"/>
          </a:xfrm>
          <a:prstGeom prst="rect">
            <a:avLst/>
          </a:prstGeom>
        </p:spPr>
      </p:pic>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10171430" cy="261239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与发达国家比较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探究劳动参与率的性别差异。其一，各国男性劳动参与率普遍高于女性，多数国家两者相差</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个百分点。其二，日本女性劳动参与率远低于男性，二者相差约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百分点；法国无论男女，其劳动参与率均明显偏低；这主要由两国历史与文化传统导致。其三，除美国外，发达国家女性劳动参与率均呈上升趋势。其四，中国男性和女性劳动参与率都保持最高；但随着其持续下降，与发达国家的取值逐渐接近。</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灯片编号占位符 6"/>
          <p:cNvSpPr>
            <a:spLocks noGrp="1"/>
          </p:cNvSpPr>
          <p:nvPr>
            <p:ph type="sldNum" sz="quarter" idx="12"/>
          </p:nvPr>
        </p:nvSpPr>
        <p:spPr>
          <a:xfrm>
            <a:off x="10888524" y="6619009"/>
            <a:ext cx="932884" cy="311727"/>
          </a:xfrm>
        </p:spPr>
        <p:txBody>
          <a:bodyPr/>
          <a:lstStyle/>
          <a:p>
            <a:r>
              <a:rPr lang="en-US" altLang="zh-CN" sz="2000">
                <a:solidFill>
                  <a:schemeClr val="tx1"/>
                </a:solidFill>
              </a:rPr>
              <a:t>54</a:t>
            </a:r>
            <a:endParaRPr lang="en-US" altLang="zh-CN" sz="2000" dirty="0">
              <a:solidFill>
                <a:schemeClr val="tx1"/>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521716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与金砖国家比较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sz="2400" dirty="0">
                <a:latin typeface="Times New Roman" panose="02020603050405020304" pitchFamily="18" charset="0"/>
                <a:ea typeface="华文楷体" panose="02010600040101010101" charset="-122"/>
                <a:cs typeface="Times New Roman" panose="02020603050405020304" pitchFamily="18" charset="0"/>
              </a:rPr>
              <a:t>进一步将</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我国劳动参与率与其他金砖国家比较。右图显示，巴西和俄罗斯劳动参与率较高，印度稍低，南非最低；中国劳动参与率持续下降，但始终保持最高。尽管印度人口已超过中国，但劳动参与率偏低限制其劳动力资源优势的发挥。</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6457950" y="4799330"/>
            <a:ext cx="5307330" cy="368300"/>
          </a:xfrm>
          <a:prstGeom prst="rect">
            <a:avLst/>
          </a:prstGeom>
          <a:noFill/>
        </p:spPr>
        <p:txBody>
          <a:bodyPr wrap="square" rtlCol="0">
            <a:spAutoFit/>
          </a:bodyPr>
          <a:p>
            <a:r>
              <a:rPr lang="zh-CN" altLang="en-US" b="1"/>
              <a:t>中国劳动参与率与其他金砖国家比较：</a:t>
            </a:r>
            <a:r>
              <a:rPr lang="en-US" altLang="zh-CN" b="1"/>
              <a:t>1991-2024</a:t>
            </a:r>
            <a:endParaRPr lang="en-US" altLang="zh-CN" b="1"/>
          </a:p>
        </p:txBody>
      </p:sp>
      <p:pic>
        <p:nvPicPr>
          <p:cNvPr id="2" name="图表 1"/>
          <p:cNvPicPr>
            <a:picLocks noChangeAspect="1"/>
          </p:cNvPicPr>
          <p:nvPr/>
        </p:nvPicPr>
        <p:blipFill>
          <a:blip r:embed="rId1"/>
          <a:stretch>
            <a:fillRect/>
          </a:stretch>
        </p:blipFill>
        <p:spPr>
          <a:xfrm>
            <a:off x="6286500" y="1456690"/>
            <a:ext cx="5478780" cy="3193415"/>
          </a:xfrm>
          <a:prstGeom prst="rect">
            <a:avLst/>
          </a:prstGeom>
          <a:noFill/>
          <a:ln w="9525">
            <a:noFill/>
          </a:ln>
        </p:spPr>
      </p:pic>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10171430" cy="87630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与金砖国家比较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902335" y="2242820"/>
            <a:ext cx="10249535" cy="2723515"/>
          </a:xfrm>
          <a:prstGeom prst="rect">
            <a:avLst/>
          </a:prstGeom>
        </p:spPr>
      </p:pic>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80440" y="1036955"/>
            <a:ext cx="10171430" cy="261239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与金砖国家比较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尽管印度的整体劳动参与率低于中国，但其男性劳动参与率与中国和巴西十分接近，近期甚至跃居首位；巴西和俄罗斯女性劳动参与率在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50%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上下，与表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9-5</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的发达国家接近；印度女性劳动参与率不足</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，南非则低至</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，女性在经济活动中的重要性很低。总之，从劳动参与率性别差异就看，中国女性在经济活动中的地位与男性较为接近，南非和印度的性别差异最为悬殊（其程度比日本还要严重）</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一、劳动参与率中外比较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2090420"/>
            <a:ext cx="5234305" cy="457327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（一）劳动利用率</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我国劳动利用率呈下降趋势，但始终明显高于参比的主要发达国家。</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就业与失业率中外比较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6457950" y="4799330"/>
            <a:ext cx="5307330" cy="368300"/>
          </a:xfrm>
          <a:prstGeom prst="rect">
            <a:avLst/>
          </a:prstGeom>
          <a:noFill/>
        </p:spPr>
        <p:txBody>
          <a:bodyPr wrap="square" rtlCol="0">
            <a:spAutoFit/>
          </a:bodyPr>
          <a:p>
            <a:r>
              <a:rPr lang="zh-CN" altLang="en-US" b="1"/>
              <a:t>中国劳动利用率与主要发达国家比较：</a:t>
            </a:r>
            <a:r>
              <a:rPr lang="en-US" altLang="zh-CN" b="1"/>
              <a:t>1981-2023</a:t>
            </a:r>
            <a:endParaRPr lang="en-US" altLang="zh-CN" b="1"/>
          </a:p>
        </p:txBody>
      </p:sp>
      <p:pic>
        <p:nvPicPr>
          <p:cNvPr id="2" name="图片 -2147482572"/>
          <p:cNvPicPr>
            <a:picLocks noChangeAspect="1"/>
          </p:cNvPicPr>
          <p:nvPr/>
        </p:nvPicPr>
        <p:blipFill>
          <a:blip r:embed="rId1"/>
          <a:stretch>
            <a:fillRect/>
          </a:stretch>
        </p:blipFill>
        <p:spPr>
          <a:xfrm>
            <a:off x="6311265" y="1388745"/>
            <a:ext cx="5274310" cy="3063875"/>
          </a:xfrm>
          <a:prstGeom prst="rect">
            <a:avLst/>
          </a:prstGeom>
          <a:noFill/>
          <a:ln w="9525">
            <a:noFill/>
          </a:ln>
        </p:spPr>
      </p:pic>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185" y="775335"/>
            <a:ext cx="11353800" cy="279209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（一）就业概念</a:t>
            </a:r>
            <a:endParaRPr lang="zh-CN" altLang="en-US" sz="28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就业统计涵盖的活动非常广泛且与时俱进，但并非所有劳动都纳入就业统计。首先，未创造新增价值的非生产性活动（如乞讨和偷窃）不纳入。其次，只能自身完成而无法由他人代替的活动（如吃饭、睡觉）不纳入。再次，不以获取经济收入或营利为目的的活动不纳入，如自我护理、未付酬家务劳动等。最后，未成年人劳动（雇用童工）不纳入。</a:t>
            </a: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一、就业与失业概念</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1036955"/>
            <a:ext cx="10639425"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（二）失业率</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比较</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亚太地区失业率整体较低；与各收入水平经济体相比，</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年以前，中国失业率始终保持最低；整体而言，低收入组失业率较低，而高收入组失业率较高；不同收入水平经济体的失业率随时间推移呈收敛态势，</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年代初有巨大差异（</a:t>
            </a:r>
            <a:r>
              <a:rPr lang="en-US" altLang="zh-CN" sz="2400" dirty="0">
                <a:latin typeface="Times New Roman" panose="02020603050405020304" pitchFamily="18" charset="0"/>
                <a:ea typeface="华文楷体" panose="02010600040101010101" charset="-122"/>
                <a:cs typeface="Times New Roman" panose="02020603050405020304" pitchFamily="18" charset="0"/>
              </a:rPr>
              <a:t>2%-8%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），当前取值范围收窄到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4%-5%</a:t>
            </a:r>
            <a:r>
              <a:rPr lang="zh-CN" altLang="en-US" sz="2400" dirty="0">
                <a:latin typeface="Times New Roman" panose="02020603050405020304" pitchFamily="18" charset="0"/>
                <a:ea typeface="华文楷体" panose="02010600040101010101" charset="-122"/>
                <a:cs typeface="Times New Roman" panose="02020603050405020304" pitchFamily="18" charset="0"/>
              </a:rPr>
              <a:t>。然而，这种比较受我国失业率结果可靠性影响，冯帅章等（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）借助城镇家庭调查数据对我国失业率进行重估，其结果显示进入</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世纪后我国失业率高于全部四类收入水平经济体。受中外失业率数据可比性所限，国际比较尚无定论。显然，我国失业率调查和相关学术研究亟待不断深化。</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就业与失业率中外比较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二、</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就业与失业率中外比较</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3219450" y="5876290"/>
            <a:ext cx="5307330" cy="368300"/>
          </a:xfrm>
          <a:prstGeom prst="rect">
            <a:avLst/>
          </a:prstGeom>
          <a:noFill/>
        </p:spPr>
        <p:txBody>
          <a:bodyPr wrap="square" rtlCol="0">
            <a:spAutoFit/>
          </a:bodyPr>
          <a:p>
            <a:r>
              <a:rPr lang="zh-CN" altLang="en-US" b="1"/>
              <a:t>中国与各收入组经济体的失业率比较：</a:t>
            </a:r>
            <a:r>
              <a:rPr lang="en-US" altLang="zh-CN" b="1"/>
              <a:t>1991-2025</a:t>
            </a:r>
            <a:endParaRPr lang="en-US" altLang="zh-CN" b="1"/>
          </a:p>
        </p:txBody>
      </p:sp>
      <p:pic>
        <p:nvPicPr>
          <p:cNvPr id="2" name="图表 1"/>
          <p:cNvPicPr>
            <a:picLocks noChangeAspect="1"/>
          </p:cNvPicPr>
          <p:nvPr/>
        </p:nvPicPr>
        <p:blipFill>
          <a:blip r:embed="rId1"/>
          <a:stretch>
            <a:fillRect/>
          </a:stretch>
        </p:blipFill>
        <p:spPr>
          <a:xfrm>
            <a:off x="2138045" y="1544320"/>
            <a:ext cx="6924675" cy="4136390"/>
          </a:xfrm>
          <a:prstGeom prst="rect">
            <a:avLst/>
          </a:prstGeom>
          <a:noFill/>
          <a:ln w="9525">
            <a:noFill/>
          </a:ln>
        </p:spPr>
      </p:pic>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060" y="1695450"/>
            <a:ext cx="10494645" cy="410146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自然失业率是经济运行处于均衡状态（充分就业）时的失业率。根据菲利普斯曲线，通常将非加速通胀之下的失业率</a:t>
            </a:r>
            <a:r>
              <a:rPr lang="en-US" altLang="zh-CN" sz="2400" dirty="0">
                <a:latin typeface="华文楷体" panose="02010600040101010101" charset="-122"/>
                <a:ea typeface="华文楷体" panose="02010600040101010101" charset="-122"/>
                <a:cs typeface="华文楷体" panose="02010600040101010101" charset="-122"/>
              </a:rPr>
              <a:t>(Non-Accelerating Inflation Rate of Unemployment</a:t>
            </a:r>
            <a:r>
              <a:rPr lang="zh-CN" altLang="en-US" sz="2400" dirty="0">
                <a:latin typeface="华文楷体" panose="02010600040101010101" charset="-122"/>
                <a:ea typeface="华文楷体" panose="02010600040101010101" charset="-122"/>
                <a:cs typeface="华文楷体" panose="02010600040101010101" charset="-122"/>
              </a:rPr>
              <a:t>，</a:t>
            </a:r>
            <a:r>
              <a:rPr lang="en-US" altLang="zh-CN" sz="2400" dirty="0">
                <a:latin typeface="华文楷体" panose="02010600040101010101" charset="-122"/>
                <a:ea typeface="华文楷体" panose="02010600040101010101" charset="-122"/>
                <a:cs typeface="华文楷体" panose="02010600040101010101" charset="-122"/>
              </a:rPr>
              <a:t>NAIRU)</a:t>
            </a:r>
            <a:r>
              <a:rPr lang="zh-CN" altLang="en-US" sz="2400" dirty="0">
                <a:latin typeface="华文楷体" panose="02010600040101010101" charset="-122"/>
                <a:ea typeface="华文楷体" panose="02010600040101010101" charset="-122"/>
                <a:cs typeface="华文楷体" panose="02010600040101010101" charset="-122"/>
              </a:rPr>
              <a:t>看作自然失业率。参考都阳和张翕（</a:t>
            </a:r>
            <a:r>
              <a:rPr lang="en-US" altLang="zh-CN" sz="2400" dirty="0">
                <a:latin typeface="华文楷体" panose="02010600040101010101" charset="-122"/>
                <a:ea typeface="华文楷体" panose="02010600040101010101" charset="-122"/>
                <a:cs typeface="华文楷体" panose="02010600040101010101" charset="-122"/>
              </a:rPr>
              <a:t>2022</a:t>
            </a:r>
            <a:r>
              <a:rPr lang="zh-CN" altLang="en-US" sz="2400" dirty="0">
                <a:latin typeface="华文楷体" panose="02010600040101010101" charset="-122"/>
                <a:ea typeface="华文楷体" panose="02010600040101010101" charset="-122"/>
                <a:cs typeface="华文楷体" panose="02010600040101010101" charset="-122"/>
              </a:rPr>
              <a:t>），利用</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三角模型</a:t>
            </a:r>
            <a:r>
              <a:rPr lang="en-US" altLang="zh-CN" sz="2400" dirty="0">
                <a:latin typeface="华文楷体" panose="02010600040101010101" charset="-122"/>
                <a:ea typeface="华文楷体" panose="02010600040101010101" charset="-122"/>
                <a:cs typeface="华文楷体" panose="02010600040101010101" charset="-122"/>
              </a:rPr>
              <a:t>”</a:t>
            </a:r>
            <a:r>
              <a:rPr lang="zh-CN" altLang="en-US" sz="2400" dirty="0">
                <a:latin typeface="华文楷体" panose="02010600040101010101" charset="-122"/>
                <a:ea typeface="华文楷体" panose="02010600040101010101" charset="-122"/>
                <a:cs typeface="华文楷体" panose="02010600040101010101" charset="-122"/>
              </a:rPr>
              <a:t>进行估计。</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4" name="矩形 3"/>
          <p:cNvSpPr/>
          <p:nvPr/>
        </p:nvSpPr>
        <p:spPr>
          <a:xfrm>
            <a:off x="-43284" y="864235"/>
            <a:ext cx="445770" cy="2540000"/>
          </a:xfrm>
          <a:prstGeom prst="rect">
            <a:avLst/>
          </a:prstGeom>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5" name="矩形 4"/>
          <p:cNvSpPr/>
          <p:nvPr/>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endParaRPr lang="zh-CN" altLang="en-US" sz="2400" b="1" dirty="0">
              <a:latin typeface="华文中宋" panose="02010600040101010101" pitchFamily="2" charset="-122"/>
              <a:ea typeface="华文中宋" panose="02010600040101010101" pitchFamily="2"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1036955"/>
            <a:ext cx="10639425"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数据说明</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根据理论模型要求，估算自然失业率需要失业率和价格指数的时间序列，还要确定反映供给冲击的变量。</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．失业率。</a:t>
            </a:r>
            <a:r>
              <a:rPr lang="zh-CN" altLang="en-US" sz="2400" dirty="0">
                <a:latin typeface="Times New Roman" panose="02020603050405020304" pitchFamily="18" charset="0"/>
                <a:ea typeface="华文楷体" panose="02010600040101010101" charset="-122"/>
                <a:cs typeface="Times New Roman" panose="02020603050405020304" pitchFamily="18" charset="0"/>
              </a:rPr>
              <a:t>调查失业率是估算自然失业率的核心指标。此处使用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月至</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400" dirty="0">
                <a:latin typeface="Times New Roman" panose="02020603050405020304" pitchFamily="18" charset="0"/>
                <a:ea typeface="华文楷体" panose="02010600040101010101" charset="-122"/>
                <a:cs typeface="Times New Roman" panose="02020603050405020304" pitchFamily="18" charset="0"/>
              </a:rPr>
              <a:t>11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月的城镇调查失业率，共</a:t>
            </a:r>
            <a:r>
              <a:rPr lang="en-US" altLang="zh-CN" sz="2400" dirty="0">
                <a:latin typeface="Times New Roman" panose="02020603050405020304" pitchFamily="18" charset="0"/>
                <a:ea typeface="华文楷体" panose="02010600040101010101" charset="-122"/>
                <a:cs typeface="Times New Roman" panose="02020603050405020304" pitchFamily="18" charset="0"/>
              </a:rPr>
              <a:t>71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个观察值。</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．价格指数。</a:t>
            </a:r>
            <a:r>
              <a:rPr lang="zh-CN" altLang="en-US" sz="2400" dirty="0">
                <a:latin typeface="Times New Roman" panose="02020603050405020304" pitchFamily="18" charset="0"/>
                <a:ea typeface="华文楷体" panose="02010600040101010101" charset="-122"/>
                <a:cs typeface="Times New Roman" panose="02020603050405020304" pitchFamily="18" charset="0"/>
              </a:rPr>
              <a:t>居民消费价格指数（</a:t>
            </a:r>
            <a:r>
              <a:rPr lang="en-US" altLang="zh-CN" sz="24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）是衡量价格变动的常用指标。使用同一时期的全国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月度环比数据，可避免翘尾因素等对</a:t>
            </a:r>
            <a:r>
              <a:rPr lang="en-US" altLang="zh-CN" sz="2400" dirty="0">
                <a:latin typeface="Times New Roman" panose="02020603050405020304" pitchFamily="18" charset="0"/>
                <a:ea typeface="华文楷体" panose="02010600040101010101" charset="-122"/>
                <a:cs typeface="Times New Roman" panose="02020603050405020304" pitchFamily="18" charset="0"/>
              </a:rPr>
              <a:t>CPI</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时间序列的影响。</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．供给冲击变量。</a:t>
            </a:r>
            <a:r>
              <a:rPr lang="zh-CN" altLang="en-US" sz="2400" dirty="0">
                <a:latin typeface="Times New Roman" panose="02020603050405020304" pitchFamily="18" charset="0"/>
                <a:ea typeface="华文楷体" panose="02010600040101010101" charset="-122"/>
                <a:cs typeface="Times New Roman" panose="02020603050405020304" pitchFamily="18" charset="0"/>
              </a:rPr>
              <a:t>选取国际原油价格指数和美元价格指数，作为对中国经济供给体系的外生冲击变量。数据取自</a:t>
            </a:r>
            <a:r>
              <a:rPr lang="en-US" altLang="zh-CN" sz="2400" dirty="0">
                <a:latin typeface="Times New Roman" panose="02020603050405020304" pitchFamily="18" charset="0"/>
                <a:ea typeface="华文楷体" panose="02010600040101010101" charset="-122"/>
                <a:cs typeface="Times New Roman" panose="02020603050405020304" pitchFamily="18" charset="0"/>
              </a:rPr>
              <a:t>Wind</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数据库。</a:t>
            </a: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6" name="文本框 5"/>
              <p:cNvSpPr txBox="1"/>
              <p:nvPr/>
            </p:nvSpPr>
            <p:spPr>
              <a:xfrm>
                <a:off x="861695" y="1036955"/>
                <a:ext cx="1080897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模型设定</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经济扩张时期，</a:t>
                </a:r>
                <a:r>
                  <a:rPr lang="en-US" altLang="zh-CN" sz="2400" dirty="0">
                    <a:latin typeface="Times New Roman" panose="02020603050405020304" pitchFamily="18" charset="0"/>
                    <a:ea typeface="华文楷体" panose="02010600040101010101" charset="-122"/>
                    <a:cs typeface="Times New Roman" panose="02020603050405020304" pitchFamily="18" charset="0"/>
                  </a:rPr>
                  <a:t>NAIRU</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低于自然失业率，经济收缩时期，</a:t>
                </a:r>
                <a:r>
                  <a:rPr lang="en-US" altLang="zh-CN" sz="2400" dirty="0">
                    <a:latin typeface="Times New Roman" panose="02020603050405020304" pitchFamily="18" charset="0"/>
                    <a:ea typeface="华文楷体" panose="02010600040101010101" charset="-122"/>
                    <a:cs typeface="Times New Roman" panose="02020603050405020304" pitchFamily="18" charset="0"/>
                  </a:rPr>
                  <a:t>NAIRU</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高于自然失业率。估计一定时期的不变</a:t>
                </a:r>
                <a:r>
                  <a:rPr lang="en-US" altLang="zh-CN" sz="2400" dirty="0">
                    <a:latin typeface="Times New Roman" panose="02020603050405020304" pitchFamily="18" charset="0"/>
                    <a:ea typeface="华文楷体" panose="02010600040101010101" charset="-122"/>
                    <a:cs typeface="Times New Roman" panose="02020603050405020304" pitchFamily="18" charset="0"/>
                  </a:rPr>
                  <a:t>NAIRU</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，可以作为自然失业率的近似。</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．理论模型</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菲利普斯曲线是估计NAIRU的理论基础，其给出价格与失业率此消彼长的关系：</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0" algn="just" defTabSz="266700" fontAlgn="auto">
                  <a:lnSpc>
                    <a:spcPct val="150000"/>
                  </a:lnSpc>
                  <a:spcBef>
                    <a:spcPts val="700"/>
                  </a:spcBef>
                  <a:spcAft>
                    <a:spcPct val="0"/>
                  </a:spcAft>
                </a:pPr>
                <a14:m>
                  <m:oMathPara xmlns:m="http://schemas.openxmlformats.org/officeDocument/2006/math">
                    <m:oMathParaPr>
                      <m:jc m:val="centerGroup"/>
                    </m:oMathParaPr>
                    <m:oMath xmlns:m="http://schemas.openxmlformats.org/officeDocument/2006/math">
                      <m:r>
                        <a:rPr lang="en-US" altLang="zh-CN" sz="2400" i="1" dirty="0">
                          <a:latin typeface="Cambria Math" panose="02040503050406030204" charset="0"/>
                          <a:ea typeface="华文楷体" panose="02010600040101010101" charset="-122"/>
                          <a:cs typeface="Cambria Math" panose="02040503050406030204" charset="0"/>
                          <a:sym typeface="+mn-ea"/>
                        </a:rPr>
                        <m:t>𝜋</m:t>
                      </m:r>
                      <m:r>
                        <a:rPr lang="en-US" altLang="zh-CN" sz="2400" i="1" dirty="0">
                          <a:latin typeface="Cambria Math" panose="02040503050406030204" charset="0"/>
                          <a:ea typeface="华文楷体" panose="02010600040101010101" charset="-122"/>
                          <a:cs typeface="Cambria Math" panose="02040503050406030204" charset="0"/>
                          <a:sym typeface="+mn-ea"/>
                        </a:rPr>
                        <m:t>=</m:t>
                      </m:r>
                      <m:sSup>
                        <m:sSupPr>
                          <m:ctrlPr>
                            <a:rPr lang="en-US" altLang="zh-CN" sz="2400" i="1" dirty="0">
                              <a:latin typeface="Cambria Math" panose="02040503050406030204" charset="0"/>
                              <a:ea typeface="华文楷体" panose="02010600040101010101" charset="-122"/>
                              <a:cs typeface="Cambria Math" panose="02040503050406030204" charset="0"/>
                              <a:sym typeface="+mn-ea"/>
                            </a:rPr>
                          </m:ctrlPr>
                        </m:sSupPr>
                        <m:e>
                          <m:r>
                            <a:rPr lang="en-US" altLang="zh-CN" sz="2400" i="1" dirty="0">
                              <a:latin typeface="Cambria Math" panose="02040503050406030204" charset="0"/>
                              <a:ea typeface="华文楷体" panose="02010600040101010101" charset="-122"/>
                              <a:cs typeface="Cambria Math" panose="02040503050406030204" charset="0"/>
                              <a:sym typeface="+mn-ea"/>
                            </a:rPr>
                            <m:t>𝜋</m:t>
                          </m:r>
                        </m:e>
                        <m:sup>
                          <m:r>
                            <a:rPr lang="en-US" altLang="zh-CN" sz="2400" i="1" dirty="0">
                              <a:latin typeface="Cambria Math" panose="02040503050406030204" charset="0"/>
                              <a:ea typeface="华文楷体" panose="02010600040101010101" charset="-122"/>
                              <a:cs typeface="Cambria Math" panose="02040503050406030204" charset="0"/>
                              <a:sym typeface="+mn-ea"/>
                            </a:rPr>
                            <m:t>𝑒</m:t>
                          </m:r>
                        </m:sup>
                      </m:sSup>
                      <m:r>
                        <a:rPr lang="en-US" altLang="zh-CN" sz="2400" i="1" dirty="0">
                          <a:latin typeface="Cambria Math" panose="02040503050406030204" charset="0"/>
                          <a:ea typeface="华文楷体" panose="02010600040101010101" charset="-122"/>
                          <a:cs typeface="Cambria Math" panose="02040503050406030204" charset="0"/>
                          <a:sym typeface="+mn-ea"/>
                        </a:rPr>
                        <m:t>+</m:t>
                      </m:r>
                      <m:r>
                        <a:rPr lang="en-US" altLang="zh-CN" sz="2400" i="1" dirty="0">
                          <a:latin typeface="Cambria Math" panose="02040503050406030204" charset="0"/>
                          <a:ea typeface="华文楷体" panose="02010600040101010101" charset="-122"/>
                          <a:cs typeface="Cambria Math" panose="02040503050406030204" charset="0"/>
                          <a:sym typeface="+mn-ea"/>
                        </a:rPr>
                        <m:t>𝛼</m:t>
                      </m:r>
                      <m:d>
                        <m:dPr>
                          <m:ctrlPr>
                            <a:rPr lang="en-US" altLang="zh-CN" sz="2400" i="1" dirty="0">
                              <a:latin typeface="Cambria Math" panose="02040503050406030204" charset="0"/>
                              <a:ea typeface="华文楷体" panose="02010600040101010101" charset="-122"/>
                              <a:cs typeface="Cambria Math" panose="02040503050406030204" charset="0"/>
                              <a:sym typeface="+mn-ea"/>
                            </a:rPr>
                          </m:ctrlPr>
                        </m:dPr>
                        <m:e>
                          <m:r>
                            <a:rPr lang="en-US" altLang="zh-CN" sz="2400" i="1" dirty="0">
                              <a:latin typeface="Cambria Math" panose="02040503050406030204" charset="0"/>
                              <a:ea typeface="华文楷体" panose="02010600040101010101" charset="-122"/>
                              <a:cs typeface="Cambria Math" panose="02040503050406030204" charset="0"/>
                              <a:sym typeface="+mn-ea"/>
                            </a:rPr>
                            <m:t>𝑢</m:t>
                          </m:r>
                          <m:r>
                            <a:rPr lang="en-US" altLang="zh-CN" sz="2400" i="1" dirty="0">
                              <a:latin typeface="Cambria Math" panose="02040503050406030204" charset="0"/>
                              <a:ea typeface="华文楷体" panose="02010600040101010101" charset="-122"/>
                              <a:cs typeface="Cambria Math" panose="02040503050406030204" charset="0"/>
                              <a:sym typeface="+mn-ea"/>
                            </a:rPr>
                            <m:t>−</m:t>
                          </m:r>
                          <m:sSup>
                            <m:sSupPr>
                              <m:ctrlPr>
                                <a:rPr lang="en-US" altLang="zh-CN" sz="2400" i="1" dirty="0">
                                  <a:latin typeface="Cambria Math" panose="02040503050406030204" charset="0"/>
                                  <a:ea typeface="华文楷体" panose="02010600040101010101" charset="-122"/>
                                  <a:cs typeface="Cambria Math" panose="02040503050406030204" charset="0"/>
                                  <a:sym typeface="+mn-ea"/>
                                </a:rPr>
                              </m:ctrlPr>
                            </m:sSupPr>
                            <m:e>
                              <m:r>
                                <a:rPr lang="en-US" altLang="zh-CN" sz="2400" i="1" dirty="0">
                                  <a:latin typeface="Cambria Math" panose="02040503050406030204" charset="0"/>
                                  <a:ea typeface="华文楷体" panose="02010600040101010101" charset="-122"/>
                                  <a:cs typeface="Cambria Math" panose="02040503050406030204" charset="0"/>
                                  <a:sym typeface="+mn-ea"/>
                                </a:rPr>
                                <m:t>𝑢</m:t>
                              </m:r>
                            </m:e>
                            <m:sup>
                              <m:r>
                                <a:rPr lang="en-US" altLang="zh-CN" sz="2400" i="1" dirty="0">
                                  <a:latin typeface="Cambria Math" panose="02040503050406030204" charset="0"/>
                                  <a:ea typeface="华文楷体" panose="02010600040101010101" charset="-122"/>
                                  <a:cs typeface="Cambria Math" panose="02040503050406030204" charset="0"/>
                                  <a:sym typeface="+mn-ea"/>
                                </a:rPr>
                                <m:t>∗</m:t>
                              </m:r>
                            </m:sup>
                          </m:sSup>
                        </m:e>
                      </m:d>
                    </m:oMath>
                  </m:oMathPara>
                </a14:m>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其中，</a:t>
                </a:r>
                <a14:m>
                  <m:oMath xmlns:m="http://schemas.openxmlformats.org/officeDocument/2006/math">
                    <m:r>
                      <a:rPr lang="en-US" altLang="zh-CN" sz="2400" i="1" dirty="0">
                        <a:latin typeface="Cambria Math" panose="02040503050406030204" charset="0"/>
                        <a:ea typeface="华文楷体" panose="02010600040101010101" charset="-122"/>
                        <a:cs typeface="Cambria Math" panose="02040503050406030204" charset="0"/>
                        <a:sym typeface="+mn-ea"/>
                      </a:rPr>
                      <m:t>𝜋</m:t>
                    </m:r>
                  </m:oMath>
                </a14:m>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为实测通货膨胀，</a:t>
                </a:r>
                <a14:m>
                  <m:oMath xmlns:m="http://schemas.openxmlformats.org/officeDocument/2006/math">
                    <m:sSup>
                      <m:sSupPr>
                        <m:ctrlPr>
                          <a:rPr lang="en-US" altLang="zh-CN" sz="2400" i="1" dirty="0">
                            <a:latin typeface="Cambria Math" panose="02040503050406030204" charset="0"/>
                            <a:ea typeface="华文楷体" panose="02010600040101010101" charset="-122"/>
                            <a:cs typeface="Cambria Math" panose="02040503050406030204" charset="0"/>
                            <a:sym typeface="+mn-ea"/>
                          </a:rPr>
                        </m:ctrlPr>
                      </m:sSupPr>
                      <m:e>
                        <m:r>
                          <a:rPr lang="en-US" altLang="zh-CN" sz="2400" i="1" dirty="0">
                            <a:latin typeface="Cambria Math" panose="02040503050406030204" charset="0"/>
                            <a:ea typeface="华文楷体" panose="02010600040101010101" charset="-122"/>
                            <a:cs typeface="Cambria Math" panose="02040503050406030204" charset="0"/>
                            <a:sym typeface="+mn-ea"/>
                          </a:rPr>
                          <m:t>𝜋</m:t>
                        </m:r>
                      </m:e>
                      <m:sup>
                        <m:r>
                          <a:rPr lang="en-US" altLang="zh-CN" sz="2400" i="1" dirty="0">
                            <a:latin typeface="Cambria Math" panose="02040503050406030204" charset="0"/>
                            <a:ea typeface="华文楷体" panose="02010600040101010101" charset="-122"/>
                            <a:cs typeface="Cambria Math" panose="02040503050406030204" charset="0"/>
                            <a:sym typeface="+mn-ea"/>
                          </a:rPr>
                          <m:t>𝑒</m:t>
                        </m:r>
                      </m:sup>
                    </m:sSup>
                  </m:oMath>
                </a14:m>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为通货膨胀预期，</a:t>
                </a:r>
                <a14:m>
                  <m:oMath xmlns:m="http://schemas.openxmlformats.org/officeDocument/2006/math">
                    <m:r>
                      <a:rPr lang="en-US" altLang="zh-CN" sz="2400" i="1" dirty="0">
                        <a:latin typeface="Cambria Math" panose="02040503050406030204" charset="0"/>
                        <a:ea typeface="华文楷体" panose="02010600040101010101" charset="-122"/>
                        <a:cs typeface="Cambria Math" panose="02040503050406030204" charset="0"/>
                        <a:sym typeface="+mn-ea"/>
                      </a:rPr>
                      <m:t>𝑢</m:t>
                    </m:r>
                  </m:oMath>
                </a14:m>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为实测失业率，</a:t>
                </a:r>
                <a14:m>
                  <m:oMath xmlns:m="http://schemas.openxmlformats.org/officeDocument/2006/math">
                    <m:sSup>
                      <m:sSupPr>
                        <m:ctrlPr>
                          <a:rPr lang="en-US" altLang="zh-CN" sz="2400" i="1" dirty="0">
                            <a:latin typeface="Cambria Math" panose="02040503050406030204" charset="0"/>
                            <a:ea typeface="华文楷体" panose="02010600040101010101" charset="-122"/>
                            <a:cs typeface="Cambria Math" panose="02040503050406030204" charset="0"/>
                            <a:sym typeface="+mn-ea"/>
                          </a:rPr>
                        </m:ctrlPr>
                      </m:sSupPr>
                      <m:e>
                        <m:r>
                          <a:rPr lang="en-US" altLang="zh-CN" sz="2400" i="1" dirty="0">
                            <a:latin typeface="Cambria Math" panose="02040503050406030204" charset="0"/>
                            <a:ea typeface="华文楷体" panose="02010600040101010101" charset="-122"/>
                            <a:cs typeface="Cambria Math" panose="02040503050406030204" charset="0"/>
                            <a:sym typeface="+mn-ea"/>
                          </a:rPr>
                          <m:t>𝑢</m:t>
                        </m:r>
                      </m:e>
                      <m:sup>
                        <m:r>
                          <a:rPr lang="en-US" altLang="zh-CN" sz="2400" i="1" dirty="0">
                            <a:latin typeface="Cambria Math" panose="02040503050406030204" charset="0"/>
                            <a:ea typeface="华文楷体" panose="02010600040101010101" charset="-122"/>
                            <a:cs typeface="Cambria Math" panose="02040503050406030204" charset="0"/>
                            <a:sym typeface="+mn-ea"/>
                          </a:rPr>
                          <m:t>∗</m:t>
                        </m:r>
                      </m:sup>
                    </m:sSup>
                  </m:oMath>
                </a14:m>
                <a:r>
                  <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rPr>
                  <a:t>为自然失业率。参数理论上为负值，反映超常失业率与非预期通胀之间的替代关系。</a:t>
                </a:r>
                <a:endParaRPr lang="zh-CN" altLang="en-US" sz="2400"/>
              </a:p>
              <a:p>
                <a:pPr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861695" y="1036955"/>
                <a:ext cx="10808970" cy="5626735"/>
              </a:xfrm>
              <a:prstGeom prst="rect">
                <a:avLst/>
              </a:prstGeom>
              <a:blipFill rotWithShape="1">
                <a:blip r:embed="rId1"/>
                <a:stretch>
                  <a:fillRect b="-57183"/>
                </a:stretch>
              </a:blipFill>
            </p:spPr>
            <p:txBody>
              <a:bodyPr/>
              <a:lstStyle/>
              <a:p>
                <a:r>
                  <a:rPr lang="zh-CN" altLang="en-US">
                    <a:noFill/>
                  </a:rPr>
                  <a:t> </a:t>
                </a:r>
              </a:p>
            </p:txBody>
          </p:sp>
        </mc:Fallback>
      </mc:AlternateContent>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6" name="文本框 5"/>
              <p:cNvSpPr txBox="1"/>
              <p:nvPr/>
            </p:nvSpPr>
            <p:spPr>
              <a:xfrm>
                <a:off x="735965" y="1036955"/>
                <a:ext cx="617855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（二）模型设定</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估计NAIRU最常使用三角模型，其认为通货膨胀率的影响因素分为三大类：</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14:m>
                  <m:oMath xmlns:m="http://schemas.openxmlformats.org/officeDocument/2006/math">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𝜋</m:t>
                        </m:r>
                      </m:e>
                      <m:sub>
                        <m:r>
                          <a:rPr lang="en-US" altLang="zh-CN" sz="2400" i="1" dirty="0">
                            <a:latin typeface="Cambria Math" panose="02040503050406030204" charset="0"/>
                            <a:ea typeface="华文楷体" panose="02010600040101010101" charset="-122"/>
                            <a:cs typeface="Cambria Math" panose="02040503050406030204" charset="0"/>
                          </a:rPr>
                          <m:t>𝑡</m:t>
                        </m:r>
                      </m:sub>
                    </m:sSub>
                    <m:r>
                      <a:rPr lang="en-US" altLang="zh-CN" sz="2400" i="1" dirty="0">
                        <a:latin typeface="Cambria Math" panose="02040503050406030204" charset="0"/>
                        <a:ea typeface="华文楷体" panose="02010600040101010101" charset="-122"/>
                        <a:cs typeface="Cambria Math" panose="02040503050406030204" charset="0"/>
                      </a:rPr>
                      <m:t>=</m:t>
                    </m:r>
                    <m:r>
                      <a:rPr lang="en-US" altLang="zh-CN" sz="2400" i="1" dirty="0">
                        <a:latin typeface="Cambria Math" panose="02040503050406030204" charset="0"/>
                        <a:ea typeface="华文楷体" panose="02010600040101010101" charset="-122"/>
                        <a:cs typeface="Cambria Math" panose="02040503050406030204" charset="0"/>
                      </a:rPr>
                      <m:t>𝛼</m:t>
                    </m:r>
                    <m:d>
                      <m:dPr>
                        <m:ctrlPr>
                          <a:rPr lang="en-US" altLang="zh-CN" sz="2400" i="1" dirty="0">
                            <a:latin typeface="Cambria Math" panose="02040503050406030204" charset="0"/>
                            <a:ea typeface="华文楷体" panose="02010600040101010101" charset="-122"/>
                            <a:cs typeface="Cambria Math" panose="02040503050406030204" charset="0"/>
                          </a:rPr>
                        </m:ctrlPr>
                      </m:dPr>
                      <m:e>
                        <m:r>
                          <a:rPr lang="en-US" altLang="zh-CN" sz="2400" i="1" dirty="0">
                            <a:latin typeface="Cambria Math" panose="02040503050406030204" charset="0"/>
                            <a:ea typeface="华文楷体" panose="02010600040101010101" charset="-122"/>
                            <a:cs typeface="Cambria Math" panose="02040503050406030204" charset="0"/>
                          </a:rPr>
                          <m:t>𝐿</m:t>
                        </m:r>
                      </m:e>
                    </m:d>
                    <m:d>
                      <m:dPr>
                        <m:ctrlPr>
                          <a:rPr lang="en-US" altLang="zh-CN" sz="2400" i="1" dirty="0">
                            <a:latin typeface="Cambria Math" panose="02040503050406030204" charset="0"/>
                            <a:ea typeface="华文楷体" panose="02010600040101010101" charset="-122"/>
                            <a:cs typeface="Cambria Math" panose="02040503050406030204" charset="0"/>
                          </a:rPr>
                        </m:ctrlPr>
                      </m:dPr>
                      <m:e>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𝑢</m:t>
                            </m:r>
                          </m:e>
                          <m:sub>
                            <m:r>
                              <a:rPr lang="en-US" altLang="zh-CN" sz="2400" i="1" dirty="0">
                                <a:latin typeface="Cambria Math" panose="02040503050406030204" charset="0"/>
                                <a:ea typeface="华文楷体" panose="02010600040101010101" charset="-122"/>
                                <a:cs typeface="Cambria Math" panose="02040503050406030204" charset="0"/>
                              </a:rPr>
                              <m:t>𝑡</m:t>
                            </m:r>
                          </m:sub>
                        </m:sSub>
                        <m:r>
                          <a:rPr lang="en-US" altLang="zh-CN" sz="2400" i="1" dirty="0">
                            <a:latin typeface="Cambria Math" panose="02040503050406030204" charset="0"/>
                            <a:ea typeface="华文楷体" panose="02010600040101010101" charset="-122"/>
                            <a:cs typeface="Cambria Math" panose="02040503050406030204" charset="0"/>
                          </a:rPr>
                          <m:t>−</m:t>
                        </m:r>
                        <m:sSup>
                          <m:sSupPr>
                            <m:ctrlPr>
                              <a:rPr lang="en-US" altLang="zh-CN" sz="2400" i="1" dirty="0">
                                <a:latin typeface="Cambria Math" panose="02040503050406030204" charset="0"/>
                                <a:ea typeface="华文楷体" panose="02010600040101010101" charset="-122"/>
                                <a:cs typeface="Cambria Math" panose="02040503050406030204" charset="0"/>
                              </a:rPr>
                            </m:ctrlPr>
                          </m:sSupPr>
                          <m:e>
                            <m:r>
                              <a:rPr lang="en-US" altLang="zh-CN" sz="2400" i="1" dirty="0">
                                <a:latin typeface="Cambria Math" panose="02040503050406030204" charset="0"/>
                                <a:ea typeface="华文楷体" panose="02010600040101010101" charset="-122"/>
                                <a:cs typeface="Cambria Math" panose="02040503050406030204" charset="0"/>
                              </a:rPr>
                              <m:t>𝑢</m:t>
                            </m:r>
                          </m:e>
                          <m:sup>
                            <m:r>
                              <a:rPr lang="en-US" altLang="zh-CN" sz="2400" i="1" dirty="0">
                                <a:latin typeface="Cambria Math" panose="02040503050406030204" charset="0"/>
                                <a:ea typeface="华文楷体" panose="02010600040101010101" charset="-122"/>
                                <a:cs typeface="Cambria Math" panose="02040503050406030204" charset="0"/>
                              </a:rPr>
                              <m:t>∗</m:t>
                            </m:r>
                          </m:sup>
                        </m:sSup>
                      </m:e>
                    </m:d>
                    <m:r>
                      <a:rPr lang="en-US" altLang="zh-CN" sz="2400" i="1" dirty="0">
                        <a:latin typeface="Cambria Math" panose="02040503050406030204" charset="0"/>
                        <a:ea typeface="华文楷体" panose="02010600040101010101" charset="-122"/>
                        <a:cs typeface="Cambria Math" panose="02040503050406030204" charset="0"/>
                      </a:rPr>
                      <m:t>+</m:t>
                    </m:r>
                    <m:r>
                      <a:rPr lang="en-US" altLang="zh-CN" sz="2400" i="1" dirty="0">
                        <a:latin typeface="Cambria Math" panose="02040503050406030204" charset="0"/>
                        <a:ea typeface="华文楷体" panose="02010600040101010101" charset="-122"/>
                        <a:cs typeface="Cambria Math" panose="02040503050406030204" charset="0"/>
                      </a:rPr>
                      <m:t>𝛽</m:t>
                    </m:r>
                    <m:d>
                      <m:dPr>
                        <m:ctrlPr>
                          <a:rPr lang="en-US" altLang="zh-CN" sz="2400" i="1" dirty="0">
                            <a:latin typeface="Cambria Math" panose="02040503050406030204" charset="0"/>
                            <a:ea typeface="华文楷体" panose="02010600040101010101" charset="-122"/>
                            <a:cs typeface="Cambria Math" panose="02040503050406030204" charset="0"/>
                          </a:rPr>
                        </m:ctrlPr>
                      </m:dPr>
                      <m:e>
                        <m:r>
                          <a:rPr lang="en-US" altLang="zh-CN" sz="2400" i="1" dirty="0">
                            <a:latin typeface="Cambria Math" panose="02040503050406030204" charset="0"/>
                            <a:ea typeface="华文楷体" panose="02010600040101010101" charset="-122"/>
                            <a:cs typeface="Cambria Math" panose="02040503050406030204" charset="0"/>
                          </a:rPr>
                          <m:t>𝐿</m:t>
                        </m:r>
                      </m:e>
                    </m:d>
                    <m:sSubSup>
                      <m:sSubSupPr>
                        <m:ctrlPr>
                          <a:rPr lang="en-US" altLang="zh-CN" sz="2400" i="1" dirty="0">
                            <a:latin typeface="Cambria Math" panose="02040503050406030204" charset="0"/>
                            <a:ea typeface="华文楷体" panose="02010600040101010101" charset="-122"/>
                            <a:cs typeface="Cambria Math" panose="02040503050406030204" charset="0"/>
                          </a:rPr>
                        </m:ctrlPr>
                      </m:sSubSupPr>
                      <m:e>
                        <m:r>
                          <a:rPr lang="en-US" altLang="zh-CN" sz="2400" i="1" dirty="0">
                            <a:latin typeface="Cambria Math" panose="02040503050406030204" charset="0"/>
                            <a:ea typeface="华文楷体" panose="02010600040101010101" charset="-122"/>
                            <a:cs typeface="Cambria Math" panose="02040503050406030204" charset="0"/>
                          </a:rPr>
                          <m:t>𝜋</m:t>
                        </m:r>
                      </m:e>
                      <m:sub>
                        <m:r>
                          <a:rPr lang="en-US" altLang="zh-CN" sz="2400" i="1" dirty="0">
                            <a:latin typeface="Cambria Math" panose="02040503050406030204" charset="0"/>
                            <a:ea typeface="华文楷体" panose="02010600040101010101" charset="-122"/>
                            <a:cs typeface="Cambria Math" panose="02040503050406030204" charset="0"/>
                          </a:rPr>
                          <m:t>𝑡</m:t>
                        </m:r>
                      </m:sub>
                      <m:sup>
                        <m:r>
                          <a:rPr lang="en-US" altLang="zh-CN" sz="2400" i="1" dirty="0">
                            <a:latin typeface="Cambria Math" panose="02040503050406030204" charset="0"/>
                            <a:ea typeface="华文楷体" panose="02010600040101010101" charset="-122"/>
                            <a:cs typeface="Cambria Math" panose="02040503050406030204" charset="0"/>
                          </a:rPr>
                          <m:t>𝑒</m:t>
                        </m:r>
                      </m:sup>
                    </m:sSubSup>
                    <m:r>
                      <a:rPr lang="en-US" altLang="zh-CN" sz="2400" i="1" dirty="0">
                        <a:latin typeface="Cambria Math" panose="02040503050406030204" charset="0"/>
                        <a:ea typeface="华文楷体" panose="02010600040101010101" charset="-122"/>
                        <a:cs typeface="Cambria Math" panose="02040503050406030204" charset="0"/>
                      </a:rPr>
                      <m:t>+</m:t>
                    </m:r>
                    <m:r>
                      <a:rPr lang="en-US" altLang="zh-CN" sz="2400" i="1" dirty="0">
                        <a:latin typeface="Cambria Math" panose="02040503050406030204" charset="0"/>
                        <a:ea typeface="华文楷体" panose="02010600040101010101" charset="-122"/>
                        <a:cs typeface="Cambria Math" panose="02040503050406030204" charset="0"/>
                      </a:rPr>
                      <m:t>𝛾</m:t>
                    </m:r>
                    <m:d>
                      <m:dPr>
                        <m:ctrlPr>
                          <a:rPr lang="en-US" altLang="zh-CN" sz="2400" i="1" dirty="0">
                            <a:latin typeface="Cambria Math" panose="02040503050406030204" charset="0"/>
                            <a:ea typeface="华文楷体" panose="02010600040101010101" charset="-122"/>
                            <a:cs typeface="Cambria Math" panose="02040503050406030204" charset="0"/>
                          </a:rPr>
                        </m:ctrlPr>
                      </m:dPr>
                      <m:e>
                        <m:r>
                          <a:rPr lang="en-US" altLang="zh-CN" sz="2400" i="1" dirty="0">
                            <a:latin typeface="Cambria Math" panose="02040503050406030204" charset="0"/>
                            <a:ea typeface="华文楷体" panose="02010600040101010101" charset="-122"/>
                            <a:cs typeface="Cambria Math" panose="02040503050406030204" charset="0"/>
                          </a:rPr>
                          <m:t>𝐿</m:t>
                        </m:r>
                      </m:e>
                    </m:d>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𝑣</m:t>
                        </m:r>
                      </m:e>
                      <m:sub>
                        <m:r>
                          <a:rPr lang="en-US" altLang="zh-CN" sz="2400" i="1" dirty="0">
                            <a:latin typeface="Cambria Math" panose="02040503050406030204" charset="0"/>
                            <a:ea typeface="华文楷体" panose="02010600040101010101" charset="-122"/>
                            <a:cs typeface="Cambria Math" panose="02040503050406030204" charset="0"/>
                          </a:rPr>
                          <m:t>𝑡</m:t>
                        </m:r>
                      </m:sub>
                    </m:sSub>
                    <m:r>
                      <a:rPr lang="en-US" altLang="zh-CN" sz="2400" i="1" dirty="0">
                        <a:latin typeface="Cambria Math" panose="02040503050406030204" charset="0"/>
                        <a:ea typeface="华文楷体" panose="02010600040101010101" charset="-122"/>
                        <a:cs typeface="Cambria Math" panose="02040503050406030204" charset="0"/>
                      </a:rPr>
                      <m:t>+</m:t>
                    </m:r>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𝜀</m:t>
                        </m:r>
                      </m:e>
                      <m:sub>
                        <m:r>
                          <a:rPr lang="en-US" altLang="zh-CN" sz="2400" i="1" dirty="0">
                            <a:latin typeface="Cambria Math" panose="02040503050406030204" charset="0"/>
                            <a:ea typeface="华文楷体" panose="02010600040101010101" charset="-122"/>
                            <a:cs typeface="Cambria Math" panose="02040503050406030204" charset="0"/>
                          </a:rPr>
                          <m:t>𝑡</m:t>
                        </m:r>
                      </m:sub>
                    </m:sSub>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其中，超常失业率</a:t>
                </a:r>
                <a14:m>
                  <m:oMath xmlns:m="http://schemas.openxmlformats.org/officeDocument/2006/math">
                    <m:d>
                      <m:dPr>
                        <m:ctrlPr>
                          <a:rPr lang="en-US" altLang="zh-CN" sz="2400" i="1" dirty="0">
                            <a:latin typeface="Cambria Math" panose="02040503050406030204" charset="0"/>
                            <a:ea typeface="华文楷体" panose="02010600040101010101" charset="-122"/>
                            <a:cs typeface="Cambria Math" panose="02040503050406030204" charset="0"/>
                          </a:rPr>
                        </m:ctrlPr>
                      </m:dPr>
                      <m:e>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𝑢</m:t>
                            </m:r>
                          </m:e>
                          <m:sub>
                            <m:r>
                              <a:rPr lang="en-US" altLang="zh-CN" sz="2400" i="1" dirty="0">
                                <a:latin typeface="Cambria Math" panose="02040503050406030204" charset="0"/>
                                <a:ea typeface="华文楷体" panose="02010600040101010101" charset="-122"/>
                                <a:cs typeface="Cambria Math" panose="02040503050406030204" charset="0"/>
                              </a:rPr>
                              <m:t>𝑡</m:t>
                            </m:r>
                          </m:sub>
                        </m:sSub>
                        <m:r>
                          <a:rPr lang="en-US" altLang="zh-CN" sz="2400" i="1" dirty="0">
                            <a:latin typeface="Cambria Math" panose="02040503050406030204" charset="0"/>
                            <a:ea typeface="华文楷体" panose="02010600040101010101" charset="-122"/>
                            <a:cs typeface="Cambria Math" panose="02040503050406030204" charset="0"/>
                          </a:rPr>
                          <m:t>−</m:t>
                        </m:r>
                        <m:sSup>
                          <m:sSupPr>
                            <m:ctrlPr>
                              <a:rPr lang="en-US" altLang="zh-CN" sz="2400" i="1" dirty="0">
                                <a:latin typeface="Cambria Math" panose="02040503050406030204" charset="0"/>
                                <a:ea typeface="华文楷体" panose="02010600040101010101" charset="-122"/>
                                <a:cs typeface="Cambria Math" panose="02040503050406030204" charset="0"/>
                              </a:rPr>
                            </m:ctrlPr>
                          </m:sSupPr>
                          <m:e>
                            <m:r>
                              <a:rPr lang="en-US" altLang="zh-CN" sz="2400" i="1" dirty="0">
                                <a:latin typeface="Cambria Math" panose="02040503050406030204" charset="0"/>
                                <a:ea typeface="华文楷体" panose="02010600040101010101" charset="-122"/>
                                <a:cs typeface="Cambria Math" panose="02040503050406030204" charset="0"/>
                              </a:rPr>
                              <m:t>𝑢</m:t>
                            </m:r>
                          </m:e>
                          <m:sup>
                            <m:r>
                              <a:rPr lang="en-US" altLang="zh-CN" sz="2400" i="1" dirty="0">
                                <a:latin typeface="Cambria Math" panose="02040503050406030204" charset="0"/>
                                <a:ea typeface="华文楷体" panose="02010600040101010101" charset="-122"/>
                                <a:cs typeface="Cambria Math" panose="02040503050406030204" charset="0"/>
                              </a:rPr>
                              <m:t>∗</m:t>
                            </m:r>
                          </m:sup>
                        </m:sSup>
                      </m:e>
                    </m:d>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反映总需求缺口；</a:t>
                </a:r>
                <a14:m>
                  <m:oMath xmlns:m="http://schemas.openxmlformats.org/officeDocument/2006/math">
                    <m:sSubSup>
                      <m:sSubSupPr>
                        <m:ctrlPr>
                          <a:rPr lang="en-US" altLang="zh-CN" sz="2400" i="1" dirty="0">
                            <a:latin typeface="Cambria Math" panose="02040503050406030204" charset="0"/>
                            <a:ea typeface="华文楷体" panose="02010600040101010101" charset="-122"/>
                            <a:cs typeface="Cambria Math" panose="02040503050406030204" charset="0"/>
                          </a:rPr>
                        </m:ctrlPr>
                      </m:sSubSupPr>
                      <m:e>
                        <m:r>
                          <a:rPr lang="en-US" altLang="zh-CN" sz="2400" i="1" dirty="0">
                            <a:latin typeface="Cambria Math" panose="02040503050406030204" charset="0"/>
                            <a:ea typeface="华文楷体" panose="02010600040101010101" charset="-122"/>
                            <a:cs typeface="Cambria Math" panose="02040503050406030204" charset="0"/>
                          </a:rPr>
                          <m:t>𝜋</m:t>
                        </m:r>
                      </m:e>
                      <m:sub>
                        <m:r>
                          <a:rPr lang="en-US" altLang="zh-CN" sz="2400" i="1" dirty="0">
                            <a:latin typeface="Cambria Math" panose="02040503050406030204" charset="0"/>
                            <a:ea typeface="华文楷体" panose="02010600040101010101" charset="-122"/>
                            <a:cs typeface="Cambria Math" panose="02040503050406030204" charset="0"/>
                          </a:rPr>
                          <m:t>𝑡</m:t>
                        </m:r>
                      </m:sub>
                      <m:sup>
                        <m:r>
                          <a:rPr lang="en-US" altLang="zh-CN" sz="2400" i="1" dirty="0">
                            <a:latin typeface="Cambria Math" panose="02040503050406030204" charset="0"/>
                            <a:ea typeface="华文楷体" panose="02010600040101010101" charset="-122"/>
                            <a:cs typeface="Cambria Math" panose="02040503050406030204" charset="0"/>
                          </a:rPr>
                          <m:t>𝑒</m:t>
                        </m:r>
                      </m:sup>
                    </m:sSubSup>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体现通胀预期；</a:t>
                </a:r>
                <a14:m>
                  <m:oMath xmlns:m="http://schemas.openxmlformats.org/officeDocument/2006/math">
                    <m:sSub>
                      <m:sSubPr>
                        <m:ctrlPr>
                          <a:rPr lang="en-US" altLang="zh-CN" sz="2400" i="1" dirty="0">
                            <a:latin typeface="Cambria Math" panose="02040503050406030204" charset="0"/>
                            <a:ea typeface="华文楷体" panose="02010600040101010101" charset="-122"/>
                            <a:cs typeface="Cambria Math" panose="02040503050406030204" charset="0"/>
                          </a:rPr>
                        </m:ctrlPr>
                      </m:sSubPr>
                      <m:e>
                        <m:r>
                          <a:rPr lang="en-US" altLang="zh-CN" sz="2400" i="1" dirty="0">
                            <a:latin typeface="Cambria Math" panose="02040503050406030204" charset="0"/>
                            <a:ea typeface="华文楷体" panose="02010600040101010101" charset="-122"/>
                            <a:cs typeface="Cambria Math" panose="02040503050406030204" charset="0"/>
                          </a:rPr>
                          <m:t>𝑣</m:t>
                        </m:r>
                      </m:e>
                      <m:sub>
                        <m:r>
                          <a:rPr lang="en-US" altLang="zh-CN" sz="2400" i="1" dirty="0">
                            <a:latin typeface="Cambria Math" panose="02040503050406030204" charset="0"/>
                            <a:ea typeface="华文楷体" panose="02010600040101010101" charset="-122"/>
                            <a:cs typeface="Cambria Math" panose="02040503050406030204" charset="0"/>
                          </a:rPr>
                          <m:t>𝑡</m:t>
                        </m:r>
                      </m:sub>
                    </m:sSub>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反映供给侧冲击。实际估计过程中，滞后期数根据数据拟合情况确定。</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735965" y="1036955"/>
                <a:ext cx="6178550" cy="5626735"/>
              </a:xfrm>
              <a:prstGeom prst="rect">
                <a:avLst/>
              </a:prstGeom>
              <a:blipFill rotWithShape="1">
                <a:blip r:embed="rId1"/>
                <a:stretch>
                  <a:fillRect b="-20776"/>
                </a:stretch>
              </a:blipFill>
            </p:spPr>
            <p:txBody>
              <a:bodyPr/>
              <a:lstStyle/>
              <a:p>
                <a:r>
                  <a:rPr lang="zh-CN" altLang="en-US">
                    <a:noFill/>
                  </a:rPr>
                  <a:t> </a:t>
                </a:r>
              </a:p>
            </p:txBody>
          </p:sp>
        </mc:Fallback>
      </mc:AlternateContent>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片 44"/>
          <p:cNvPicPr>
            <a:picLocks noChangeAspect="1"/>
          </p:cNvPicPr>
          <p:nvPr/>
        </p:nvPicPr>
        <p:blipFill>
          <a:blip r:embed="rId2"/>
          <a:stretch>
            <a:fillRect/>
          </a:stretch>
        </p:blipFill>
        <p:spPr>
          <a:xfrm>
            <a:off x="6914515" y="1748790"/>
            <a:ext cx="4878070" cy="3548380"/>
          </a:xfrm>
          <a:prstGeom prst="rect">
            <a:avLst/>
          </a:prstGeom>
          <a:noFill/>
          <a:ln w="9525">
            <a:noFill/>
          </a:ln>
        </p:spPr>
      </p:pic>
      <p:sp>
        <p:nvSpPr>
          <p:cNvPr id="4" name="文本框 3"/>
          <p:cNvSpPr txBox="1"/>
          <p:nvPr/>
        </p:nvSpPr>
        <p:spPr>
          <a:xfrm>
            <a:off x="7594600" y="5164455"/>
            <a:ext cx="4194810" cy="368300"/>
          </a:xfrm>
          <a:prstGeom prst="rect">
            <a:avLst/>
          </a:prstGeom>
          <a:noFill/>
        </p:spPr>
        <p:txBody>
          <a:bodyPr wrap="square" rtlCol="0">
            <a:spAutoFit/>
          </a:bodyPr>
          <a:p>
            <a:r>
              <a:rPr lang="zh-CN" altLang="en-US" b="1"/>
              <a:t>中国菲利普斯曲线存在性：</a:t>
            </a:r>
            <a:r>
              <a:rPr lang="en-US" altLang="zh-CN" b="1"/>
              <a:t>2019-2024</a:t>
            </a:r>
            <a:endParaRPr lang="en-US" altLang="zh-CN" b="1"/>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6" name="文本框 5"/>
              <p:cNvSpPr txBox="1"/>
              <p:nvPr/>
            </p:nvSpPr>
            <p:spPr>
              <a:xfrm>
                <a:off x="861695" y="1036955"/>
                <a:ext cx="1080897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模型设定</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．计量模型</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三角模型的实证估计，关键问题是通胀预期形成与滞后期数确定。前者主要有两类方法。一是直接度量通胀预期，具体可对个体做问卷调查，或以通胀调整国债和常规国债的收益率之差反映，但因数据制约在我国尚难使用。二是利用历史价格形成通胀预期</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14:m>
                  <m:oMathPara xmlns:m="http://schemas.openxmlformats.org/officeDocument/2006/math">
                    <m:oMathParaPr>
                      <m:jc m:val="centerGroup"/>
                    </m:oMathParaPr>
                    <m:oMath xmlns:m="http://schemas.openxmlformats.org/officeDocument/2006/math">
                      <m:sSubSup>
                        <m:sSubSupPr>
                          <m:ctrlPr>
                            <a:rPr lang="en-US" altLang="zh-CN" sz="2400" i="1" dirty="0">
                              <a:latin typeface="Cambria Math" panose="02040503050406030204" charset="0"/>
                              <a:ea typeface="华文楷体" panose="02010600040101010101" charset="-122"/>
                              <a:cs typeface="Cambria Math" panose="02040503050406030204" charset="0"/>
                              <a:sym typeface="+mn-ea"/>
                            </a:rPr>
                          </m:ctrlPr>
                        </m:sSubSupPr>
                        <m:e>
                          <m:r>
                            <a:rPr lang="en-US" altLang="zh-CN" sz="2400" i="1" dirty="0">
                              <a:latin typeface="Cambria Math" panose="02040503050406030204" charset="0"/>
                              <a:ea typeface="华文楷体" panose="02010600040101010101" charset="-122"/>
                              <a:cs typeface="Cambria Math" panose="02040503050406030204" charset="0"/>
                              <a:sym typeface="+mn-ea"/>
                            </a:rPr>
                            <m:t>𝜋</m:t>
                          </m:r>
                        </m:e>
                        <m:sub>
                          <m:r>
                            <a:rPr lang="en-US" altLang="zh-CN" sz="2400" i="1" dirty="0">
                              <a:latin typeface="Cambria Math" panose="02040503050406030204" charset="0"/>
                              <a:ea typeface="华文楷体" panose="02010600040101010101" charset="-122"/>
                              <a:cs typeface="Cambria Math" panose="02040503050406030204" charset="0"/>
                              <a:sym typeface="+mn-ea"/>
                            </a:rPr>
                            <m:t>𝑡</m:t>
                          </m:r>
                        </m:sub>
                        <m:sup>
                          <m:r>
                            <a:rPr lang="en-US" altLang="zh-CN" sz="2400" i="1" dirty="0">
                              <a:latin typeface="Cambria Math" panose="02040503050406030204" charset="0"/>
                              <a:ea typeface="华文楷体" panose="02010600040101010101" charset="-122"/>
                              <a:cs typeface="Cambria Math" panose="02040503050406030204" charset="0"/>
                              <a:sym typeface="+mn-ea"/>
                            </a:rPr>
                            <m:t>𝑒</m:t>
                          </m:r>
                        </m:sup>
                      </m:sSubSup>
                      <m:r>
                        <a:rPr lang="en-US" altLang="zh-CN" sz="2400" i="1" dirty="0">
                          <a:latin typeface="Cambria Math" panose="02040503050406030204" charset="0"/>
                          <a:ea typeface="华文楷体" panose="02010600040101010101" charset="-122"/>
                          <a:cs typeface="Cambria Math" panose="02040503050406030204" charset="0"/>
                          <a:sym typeface="+mn-ea"/>
                        </a:rPr>
                        <m:t>=</m:t>
                      </m:r>
                      <m:nary>
                        <m:naryPr>
                          <m:chr m:val="∑"/>
                          <m:limLoc m:val="subSup"/>
                          <m:ctrlPr>
                            <a:rPr lang="en-US" altLang="zh-CN" sz="2400" i="1" dirty="0">
                              <a:latin typeface="Cambria Math" panose="02040503050406030204" charset="0"/>
                              <a:ea typeface="华文楷体" panose="02010600040101010101" charset="-122"/>
                              <a:cs typeface="Cambria Math" panose="02040503050406030204" charset="0"/>
                              <a:sym typeface="+mn-ea"/>
                            </a:rPr>
                          </m:ctrlPr>
                        </m:naryPr>
                        <m:sub>
                          <m:r>
                            <a:rPr lang="en-US" altLang="zh-CN" sz="2400" i="1" dirty="0">
                              <a:latin typeface="Cambria Math" panose="02040503050406030204" charset="0"/>
                              <a:ea typeface="华文楷体" panose="02010600040101010101" charset="-122"/>
                              <a:cs typeface="Cambria Math" panose="02040503050406030204" charset="0"/>
                              <a:sym typeface="+mn-ea"/>
                            </a:rPr>
                            <m:t>𝑗</m:t>
                          </m:r>
                          <m:r>
                            <a:rPr lang="en-US" altLang="zh-CN" sz="2400" i="1" dirty="0">
                              <a:latin typeface="Cambria Math" panose="02040503050406030204" charset="0"/>
                              <a:ea typeface="华文楷体" panose="02010600040101010101" charset="-122"/>
                              <a:cs typeface="Cambria Math" panose="02040503050406030204" charset="0"/>
                              <a:sym typeface="+mn-ea"/>
                            </a:rPr>
                            <m:t>=</m:t>
                          </m:r>
                          <m:r>
                            <a:rPr lang="en-US" altLang="zh-CN" sz="2400" i="1" dirty="0">
                              <a:latin typeface="Cambria Math" panose="02040503050406030204" charset="0"/>
                              <a:ea typeface="华文楷体" panose="02010600040101010101" charset="-122"/>
                              <a:cs typeface="Cambria Math" panose="02040503050406030204" charset="0"/>
                              <a:sym typeface="+mn-ea"/>
                            </a:rPr>
                            <m:t>1</m:t>
                          </m:r>
                        </m:sub>
                        <m:sup>
                          <m:r>
                            <a:rPr lang="en-US" altLang="zh-CN" sz="2400" i="1" dirty="0">
                              <a:latin typeface="Cambria Math" panose="02040503050406030204" charset="0"/>
                              <a:ea typeface="华文楷体" panose="02010600040101010101" charset="-122"/>
                              <a:cs typeface="Cambria Math" panose="02040503050406030204" charset="0"/>
                              <a:sym typeface="+mn-ea"/>
                            </a:rPr>
                            <m:t>𝑛</m:t>
                          </m:r>
                        </m:sup>
                        <m:e>
                          <m:sSub>
                            <m:sSubPr>
                              <m:ctrlPr>
                                <a:rPr lang="en-US" altLang="zh-CN" sz="2400" i="1" dirty="0">
                                  <a:latin typeface="Cambria Math" panose="02040503050406030204" charset="0"/>
                                  <a:ea typeface="华文楷体" panose="02010600040101010101" charset="-122"/>
                                  <a:cs typeface="Cambria Math" panose="02040503050406030204" charset="0"/>
                                  <a:sym typeface="+mn-ea"/>
                                </a:rPr>
                              </m:ctrlPr>
                            </m:sSubPr>
                            <m:e>
                              <m:r>
                                <a:rPr lang="en-US" altLang="zh-CN" sz="2400" i="1" dirty="0">
                                  <a:latin typeface="Cambria Math" panose="02040503050406030204" charset="0"/>
                                  <a:ea typeface="华文楷体" panose="02010600040101010101" charset="-122"/>
                                  <a:cs typeface="Cambria Math" panose="02040503050406030204" charset="0"/>
                                  <a:sym typeface="+mn-ea"/>
                                </a:rPr>
                                <m:t>𝛽</m:t>
                              </m:r>
                            </m:e>
                            <m:sub>
                              <m:r>
                                <a:rPr lang="en-US" altLang="zh-CN" sz="2400" i="1" dirty="0">
                                  <a:latin typeface="Cambria Math" panose="02040503050406030204" charset="0"/>
                                  <a:ea typeface="华文楷体" panose="02010600040101010101" charset="-122"/>
                                  <a:cs typeface="Cambria Math" panose="02040503050406030204" charset="0"/>
                                  <a:sym typeface="+mn-ea"/>
                                </a:rPr>
                                <m:t>𝑡</m:t>
                              </m:r>
                              <m:r>
                                <a:rPr lang="en-US" altLang="zh-CN" sz="2400" i="1" dirty="0">
                                  <a:latin typeface="Cambria Math" panose="02040503050406030204" charset="0"/>
                                  <a:ea typeface="华文楷体" panose="02010600040101010101" charset="-122"/>
                                  <a:cs typeface="Cambria Math" panose="02040503050406030204" charset="0"/>
                                  <a:sym typeface="+mn-ea"/>
                                </a:rPr>
                                <m:t>−</m:t>
                              </m:r>
                              <m:r>
                                <a:rPr lang="en-US" altLang="zh-CN" sz="2400" i="1" dirty="0">
                                  <a:latin typeface="Cambria Math" panose="02040503050406030204" charset="0"/>
                                  <a:ea typeface="华文楷体" panose="02010600040101010101" charset="-122"/>
                                  <a:cs typeface="Cambria Math" panose="02040503050406030204" charset="0"/>
                                  <a:sym typeface="+mn-ea"/>
                                </a:rPr>
                                <m:t>𝑗</m:t>
                              </m:r>
                            </m:sub>
                          </m:sSub>
                          <m:sSub>
                            <m:sSubPr>
                              <m:ctrlPr>
                                <a:rPr lang="en-US" altLang="zh-CN" sz="2400" i="1" dirty="0">
                                  <a:latin typeface="Cambria Math" panose="02040503050406030204" charset="0"/>
                                  <a:ea typeface="华文楷体" panose="02010600040101010101" charset="-122"/>
                                  <a:cs typeface="Cambria Math" panose="02040503050406030204" charset="0"/>
                                  <a:sym typeface="+mn-ea"/>
                                </a:rPr>
                              </m:ctrlPr>
                            </m:sSubPr>
                            <m:e>
                              <m:r>
                                <a:rPr lang="en-US" altLang="zh-CN" sz="2400" i="1" dirty="0">
                                  <a:latin typeface="Cambria Math" panose="02040503050406030204" charset="0"/>
                                  <a:ea typeface="华文楷体" panose="02010600040101010101" charset="-122"/>
                                  <a:cs typeface="Cambria Math" panose="02040503050406030204" charset="0"/>
                                  <a:sym typeface="+mn-ea"/>
                                </a:rPr>
                                <m:t>𝜋</m:t>
                              </m:r>
                            </m:e>
                            <m:sub>
                              <m:r>
                                <a:rPr lang="en-US" altLang="zh-CN" sz="2400" i="1" dirty="0">
                                  <a:latin typeface="Cambria Math" panose="02040503050406030204" charset="0"/>
                                  <a:ea typeface="华文楷体" panose="02010600040101010101" charset="-122"/>
                                  <a:cs typeface="Cambria Math" panose="02040503050406030204" charset="0"/>
                                  <a:sym typeface="+mn-ea"/>
                                </a:rPr>
                                <m:t>𝑡</m:t>
                              </m:r>
                              <m:r>
                                <a:rPr lang="en-US" altLang="zh-CN" sz="2400" i="1" dirty="0">
                                  <a:latin typeface="Cambria Math" panose="02040503050406030204" charset="0"/>
                                  <a:ea typeface="华文楷体" panose="02010600040101010101" charset="-122"/>
                                  <a:cs typeface="Cambria Math" panose="02040503050406030204" charset="0"/>
                                  <a:sym typeface="+mn-ea"/>
                                </a:rPr>
                                <m:t>−</m:t>
                              </m:r>
                              <m:r>
                                <a:rPr lang="en-US" altLang="zh-CN" sz="2400" i="1" dirty="0">
                                  <a:latin typeface="Cambria Math" panose="02040503050406030204" charset="0"/>
                                  <a:ea typeface="华文楷体" panose="02010600040101010101" charset="-122"/>
                                  <a:cs typeface="Cambria Math" panose="02040503050406030204" charset="0"/>
                                  <a:sym typeface="+mn-ea"/>
                                </a:rPr>
                                <m:t>𝑗</m:t>
                              </m:r>
                            </m:sub>
                          </m:sSub>
                        </m:e>
                      </m:nary>
                    </m:oMath>
                  </m:oMathPara>
                </a14:m>
                <a:endParaRPr lang="zh-CN" altLang="en-US" sz="24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861695" y="1036955"/>
                <a:ext cx="10808970" cy="5626735"/>
              </a:xfrm>
              <a:prstGeom prst="rect">
                <a:avLst/>
              </a:prstGeom>
              <a:blipFill rotWithShape="1">
                <a:blip r:embed="rId1"/>
                <a:stretch>
                  <a:fillRect b="-44905"/>
                </a:stretch>
              </a:blipFill>
            </p:spPr>
            <p:txBody>
              <a:bodyPr/>
              <a:lstStyle/>
              <a:p>
                <a:r>
                  <a:rPr lang="zh-CN" altLang="en-US">
                    <a:noFill/>
                  </a:rPr>
                  <a:t> </a:t>
                </a:r>
              </a:p>
            </p:txBody>
          </p:sp>
        </mc:Fallback>
      </mc:AlternateContent>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6" name="文本框 5"/>
              <p:cNvSpPr txBox="1"/>
              <p:nvPr/>
            </p:nvSpPr>
            <p:spPr>
              <a:xfrm>
                <a:off x="861695" y="1036955"/>
                <a:ext cx="1080897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模型设定</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latin typeface="Times New Roman" panose="02020603050405020304" pitchFamily="18" charset="0"/>
                    <a:ea typeface="华文楷体" panose="02010600040101010101" charset="-122"/>
                    <a:cs typeface="Times New Roman" panose="02020603050405020304" pitchFamily="18" charset="0"/>
                  </a:rPr>
                  <a:t> 2</a:t>
                </a:r>
                <a:r>
                  <a:rPr lang="zh-CN" altLang="en-US" sz="2400" b="1" dirty="0">
                    <a:latin typeface="Times New Roman" panose="02020603050405020304" pitchFamily="18" charset="0"/>
                    <a:ea typeface="华文楷体" panose="02010600040101010101" charset="-122"/>
                    <a:cs typeface="Times New Roman" panose="02020603050405020304" pitchFamily="18" charset="0"/>
                  </a:rPr>
                  <a:t>．计量模型</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确定通胀预期的滞后阶数并无绝对标准，根据回归结果选取滞后期为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6</a:t>
                </a:r>
                <a:r>
                  <a:rPr lang="zh-CN" altLang="en-US" sz="2400" dirty="0">
                    <a:latin typeface="Times New Roman" panose="02020603050405020304" pitchFamily="18" charset="0"/>
                    <a:ea typeface="华文楷体" panose="02010600040101010101" charset="-122"/>
                    <a:cs typeface="Times New Roman" panose="02020603050405020304" pitchFamily="18" charset="0"/>
                  </a:rPr>
                  <a:t>。模型中另两个外生冲击变量，也需要确定滞后阶数。使用相似方法，确定原油价格滞后期为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，美元指数滞后期为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14:m>
                  <m:oMathPara xmlns:m="http://schemas.openxmlformats.org/officeDocument/2006/math">
                    <m:oMathParaPr>
                      <m:jc m:val="centerGroup"/>
                    </m:oMathParaPr>
                    <m:oMath xmlns:m="http://schemas.openxmlformats.org/officeDocument/2006/math">
                      <m:r>
                        <a:rPr lang="en-US" altLang="zh-CN" sz="2000" i="1" dirty="0">
                          <a:latin typeface="Cambria Math" panose="02040503050406030204" charset="0"/>
                          <a:ea typeface="华文楷体" panose="02010600040101010101" charset="-122"/>
                          <a:cs typeface="Cambria Math" panose="02040503050406030204" charset="0"/>
                          <a:sym typeface="+mn-ea"/>
                        </a:rPr>
                        <m:t>𝛥</m:t>
                      </m:r>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𝜋</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sub>
                      </m:sSub>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𝛼</m:t>
                      </m:r>
                      <m:d>
                        <m:dPr>
                          <m:ctrlPr>
                            <a:rPr lang="en-US" altLang="zh-CN" sz="2000" i="1" dirty="0">
                              <a:latin typeface="Cambria Math" panose="02040503050406030204" charset="0"/>
                              <a:ea typeface="华文楷体" panose="02010600040101010101" charset="-122"/>
                              <a:cs typeface="Cambria Math" panose="02040503050406030204" charset="0"/>
                              <a:sym typeface="+mn-ea"/>
                            </a:rPr>
                          </m:ctrlPr>
                        </m:dPr>
                        <m:e>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𝑢</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1</m:t>
                              </m:r>
                            </m:sub>
                          </m:sSub>
                          <m:r>
                            <a:rPr lang="en-US" altLang="zh-CN" sz="2000" i="1" dirty="0">
                              <a:latin typeface="Cambria Math" panose="02040503050406030204" charset="0"/>
                              <a:ea typeface="华文楷体" panose="02010600040101010101" charset="-122"/>
                              <a:cs typeface="Cambria Math" panose="02040503050406030204" charset="0"/>
                              <a:sym typeface="+mn-ea"/>
                            </a:rPr>
                            <m:t>−</m:t>
                          </m:r>
                          <m:sSup>
                            <m:sSupPr>
                              <m:ctrlPr>
                                <a:rPr lang="en-US" altLang="zh-CN" sz="2000" i="1" dirty="0">
                                  <a:latin typeface="Cambria Math" panose="02040503050406030204" charset="0"/>
                                  <a:ea typeface="华文楷体" panose="02010600040101010101" charset="-122"/>
                                  <a:cs typeface="Cambria Math" panose="02040503050406030204" charset="0"/>
                                  <a:sym typeface="+mn-ea"/>
                                </a:rPr>
                              </m:ctrlPr>
                            </m:sSupPr>
                            <m:e>
                              <m:r>
                                <a:rPr lang="en-US" altLang="zh-CN" sz="2000" i="1" dirty="0">
                                  <a:latin typeface="Cambria Math" panose="02040503050406030204" charset="0"/>
                                  <a:ea typeface="华文楷体" panose="02010600040101010101" charset="-122"/>
                                  <a:cs typeface="Cambria Math" panose="02040503050406030204" charset="0"/>
                                  <a:sym typeface="+mn-ea"/>
                                </a:rPr>
                                <m:t>𝑢</m:t>
                              </m:r>
                            </m:e>
                            <m:sup>
                              <m:r>
                                <a:rPr lang="en-US" altLang="zh-CN" sz="2000" i="1" dirty="0">
                                  <a:latin typeface="Cambria Math" panose="02040503050406030204" charset="0"/>
                                  <a:ea typeface="华文楷体" panose="02010600040101010101" charset="-122"/>
                                  <a:cs typeface="Cambria Math" panose="02040503050406030204" charset="0"/>
                                  <a:sym typeface="+mn-ea"/>
                                </a:rPr>
                                <m:t>∗</m:t>
                              </m:r>
                            </m:sup>
                          </m:sSup>
                        </m:e>
                      </m:d>
                      <m:r>
                        <a:rPr lang="en-US" altLang="zh-CN" sz="2000" i="1" dirty="0">
                          <a:latin typeface="Cambria Math" panose="02040503050406030204" charset="0"/>
                          <a:ea typeface="华文楷体" panose="02010600040101010101" charset="-122"/>
                          <a:cs typeface="Cambria Math" panose="02040503050406030204" charset="0"/>
                          <a:sym typeface="+mn-ea"/>
                        </a:rPr>
                        <m:t>+</m:t>
                      </m:r>
                      <m:nary>
                        <m:naryPr>
                          <m:chr m:val="∑"/>
                          <m:limLoc m:val="subSup"/>
                          <m:ctrlPr>
                            <a:rPr lang="en-US" altLang="zh-CN" sz="2000" i="1" dirty="0">
                              <a:latin typeface="Cambria Math" panose="02040503050406030204" charset="0"/>
                              <a:ea typeface="华文楷体" panose="02010600040101010101" charset="-122"/>
                              <a:cs typeface="Cambria Math" panose="02040503050406030204" charset="0"/>
                              <a:sym typeface="+mn-ea"/>
                            </a:rPr>
                          </m:ctrlPr>
                        </m:naryPr>
                        <m:sub>
                          <m:r>
                            <a:rPr lang="en-US" altLang="zh-CN" sz="2000" i="1" dirty="0">
                              <a:latin typeface="Cambria Math" panose="02040503050406030204" charset="0"/>
                              <a:ea typeface="华文楷体" panose="02010600040101010101" charset="-122"/>
                              <a:cs typeface="Cambria Math" panose="02040503050406030204" charset="0"/>
                              <a:sym typeface="+mn-ea"/>
                            </a:rPr>
                            <m:t>𝑗</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1</m:t>
                          </m:r>
                        </m:sub>
                        <m:sup>
                          <m:r>
                            <a:rPr lang="en-US" altLang="zh-CN" sz="2000" i="1" dirty="0">
                              <a:latin typeface="Cambria Math" panose="02040503050406030204" charset="0"/>
                              <a:ea typeface="华文楷体" panose="02010600040101010101" charset="-122"/>
                              <a:cs typeface="Cambria Math" panose="02040503050406030204" charset="0"/>
                              <a:sym typeface="+mn-ea"/>
                            </a:rPr>
                            <m:t>6</m:t>
                          </m:r>
                        </m:sup>
                        <m:e>
                          <m:r>
                            <a:rPr lang="en-US" altLang="zh-CN" sz="2000" i="1" dirty="0">
                              <a:latin typeface="Cambria Math" panose="02040503050406030204" charset="0"/>
                              <a:ea typeface="华文楷体" panose="02010600040101010101" charset="-122"/>
                              <a:cs typeface="Cambria Math" panose="02040503050406030204" charset="0"/>
                              <a:sym typeface="+mn-ea"/>
                            </a:rPr>
                            <m:t>𝛽</m:t>
                          </m:r>
                          <m:d>
                            <m:dPr>
                              <m:ctrlPr>
                                <a:rPr lang="en-US" altLang="zh-CN" sz="2000" i="1" dirty="0">
                                  <a:latin typeface="Cambria Math" panose="02040503050406030204" charset="0"/>
                                  <a:ea typeface="华文楷体" panose="02010600040101010101" charset="-122"/>
                                  <a:cs typeface="Cambria Math" panose="02040503050406030204" charset="0"/>
                                  <a:sym typeface="+mn-ea"/>
                                </a:rPr>
                              </m:ctrlPr>
                            </m:dPr>
                            <m:e>
                              <m:r>
                                <a:rPr lang="en-US" altLang="zh-CN" sz="2000" i="1" dirty="0">
                                  <a:latin typeface="Cambria Math" panose="02040503050406030204" charset="0"/>
                                  <a:ea typeface="华文楷体" panose="02010600040101010101" charset="-122"/>
                                  <a:cs typeface="Cambria Math" panose="02040503050406030204" charset="0"/>
                                  <a:sym typeface="+mn-ea"/>
                                </a:rPr>
                                <m:t>𝐿</m:t>
                              </m:r>
                            </m:e>
                          </m:d>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𝛥𝜋</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𝑗</m:t>
                              </m:r>
                            </m:sub>
                          </m:sSub>
                        </m:e>
                      </m:nary>
                      <m:r>
                        <a:rPr lang="en-US" altLang="zh-CN" sz="2000" i="1" dirty="0">
                          <a:latin typeface="Cambria Math" panose="02040503050406030204" charset="0"/>
                          <a:ea typeface="华文楷体" panose="02010600040101010101" charset="-122"/>
                          <a:cs typeface="Cambria Math" panose="02040503050406030204" charset="0"/>
                          <a:sym typeface="+mn-ea"/>
                        </a:rPr>
                        <m:t>+</m:t>
                      </m:r>
                      <m:nary>
                        <m:naryPr>
                          <m:chr m:val="∑"/>
                          <m:limLoc m:val="subSup"/>
                          <m:ctrlPr>
                            <a:rPr lang="en-US" altLang="zh-CN" sz="2000" i="1" dirty="0">
                              <a:latin typeface="Cambria Math" panose="02040503050406030204" charset="0"/>
                              <a:ea typeface="华文楷体" panose="02010600040101010101" charset="-122"/>
                              <a:cs typeface="Cambria Math" panose="02040503050406030204" charset="0"/>
                              <a:sym typeface="+mn-ea"/>
                            </a:rPr>
                          </m:ctrlPr>
                        </m:naryPr>
                        <m:sub>
                          <m:r>
                            <a:rPr lang="en-US" altLang="zh-CN" sz="2000" i="1" dirty="0">
                              <a:latin typeface="Cambria Math" panose="02040503050406030204" charset="0"/>
                              <a:ea typeface="华文楷体" panose="02010600040101010101" charset="-122"/>
                              <a:cs typeface="Cambria Math" panose="02040503050406030204" charset="0"/>
                              <a:sym typeface="+mn-ea"/>
                            </a:rPr>
                            <m:t>𝑘</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0</m:t>
                          </m:r>
                        </m:sub>
                        <m:sup>
                          <m:r>
                            <a:rPr lang="en-US" altLang="zh-CN" sz="2000" i="1" dirty="0">
                              <a:latin typeface="Cambria Math" panose="02040503050406030204" charset="0"/>
                              <a:ea typeface="华文楷体" panose="02010600040101010101" charset="-122"/>
                              <a:cs typeface="Cambria Math" panose="02040503050406030204" charset="0"/>
                              <a:sym typeface="+mn-ea"/>
                            </a:rPr>
                            <m:t>3</m:t>
                          </m:r>
                        </m:sup>
                        <m:e>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𝛾</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𝑘</m:t>
                              </m:r>
                            </m:sub>
                          </m:sSub>
                          <m:d>
                            <m:dPr>
                              <m:ctrlPr>
                                <a:rPr lang="en-US" altLang="zh-CN" sz="2000" i="1" dirty="0">
                                  <a:latin typeface="Cambria Math" panose="02040503050406030204" charset="0"/>
                                  <a:ea typeface="华文楷体" panose="02010600040101010101" charset="-122"/>
                                  <a:cs typeface="Cambria Math" panose="02040503050406030204" charset="0"/>
                                  <a:sym typeface="+mn-ea"/>
                                </a:rPr>
                              </m:ctrlPr>
                            </m:dPr>
                            <m:e>
                              <m:r>
                                <a:rPr lang="en-US" altLang="zh-CN" sz="2000" i="1" dirty="0">
                                  <a:latin typeface="Cambria Math" panose="02040503050406030204" charset="0"/>
                                  <a:ea typeface="华文楷体" panose="02010600040101010101" charset="-122"/>
                                  <a:cs typeface="Cambria Math" panose="02040503050406030204" charset="0"/>
                                  <a:sym typeface="+mn-ea"/>
                                </a:rPr>
                                <m:t>𝐿</m:t>
                              </m:r>
                            </m:e>
                          </m:d>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𝛥𝜈</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𝑘</m:t>
                              </m:r>
                            </m:sub>
                          </m:sSub>
                        </m:e>
                      </m:nary>
                      <m:r>
                        <a:rPr lang="en-US" altLang="zh-CN" sz="2000" i="1" dirty="0">
                          <a:latin typeface="Cambria Math" panose="02040503050406030204" charset="0"/>
                          <a:ea typeface="华文楷体" panose="02010600040101010101" charset="-122"/>
                          <a:cs typeface="Cambria Math" panose="02040503050406030204" charset="0"/>
                          <a:sym typeface="+mn-ea"/>
                        </a:rPr>
                        <m:t>+</m:t>
                      </m:r>
                      <m:nary>
                        <m:naryPr>
                          <m:chr m:val="∑"/>
                          <m:limLoc m:val="subSup"/>
                          <m:ctrlPr>
                            <a:rPr lang="en-US" altLang="zh-CN" sz="2000" i="1" dirty="0">
                              <a:latin typeface="Cambria Math" panose="02040503050406030204" charset="0"/>
                              <a:ea typeface="华文楷体" panose="02010600040101010101" charset="-122"/>
                              <a:cs typeface="Cambria Math" panose="02040503050406030204" charset="0"/>
                              <a:sym typeface="+mn-ea"/>
                            </a:rPr>
                          </m:ctrlPr>
                        </m:naryPr>
                        <m:sub>
                          <m:r>
                            <a:rPr lang="en-US" altLang="zh-CN" sz="2000" i="1" dirty="0">
                              <a:latin typeface="Cambria Math" panose="02040503050406030204" charset="0"/>
                              <a:ea typeface="华文楷体" panose="02010600040101010101" charset="-122"/>
                              <a:cs typeface="Cambria Math" panose="02040503050406030204" charset="0"/>
                              <a:sym typeface="+mn-ea"/>
                            </a:rPr>
                            <m:t>𝑙</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0</m:t>
                          </m:r>
                        </m:sub>
                        <m:sup>
                          <m:r>
                            <a:rPr lang="en-US" altLang="zh-CN" sz="2000" i="1" dirty="0">
                              <a:latin typeface="Cambria Math" panose="02040503050406030204" charset="0"/>
                              <a:ea typeface="华文楷体" panose="02010600040101010101" charset="-122"/>
                              <a:cs typeface="Cambria Math" panose="02040503050406030204" charset="0"/>
                              <a:sym typeface="+mn-ea"/>
                            </a:rPr>
                            <m:t>2</m:t>
                          </m:r>
                        </m:sup>
                        <m:e>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𝜃</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𝑙</m:t>
                              </m:r>
                            </m:sub>
                          </m:sSub>
                          <m:d>
                            <m:dPr>
                              <m:ctrlPr>
                                <a:rPr lang="en-US" altLang="zh-CN" sz="2000" i="1" dirty="0">
                                  <a:latin typeface="Cambria Math" panose="02040503050406030204" charset="0"/>
                                  <a:ea typeface="华文楷体" panose="02010600040101010101" charset="-122"/>
                                  <a:cs typeface="Cambria Math" panose="02040503050406030204" charset="0"/>
                                  <a:sym typeface="+mn-ea"/>
                                </a:rPr>
                              </m:ctrlPr>
                            </m:dPr>
                            <m:e>
                              <m:r>
                                <a:rPr lang="en-US" altLang="zh-CN" sz="2000" i="1" dirty="0">
                                  <a:latin typeface="Cambria Math" panose="02040503050406030204" charset="0"/>
                                  <a:ea typeface="华文楷体" panose="02010600040101010101" charset="-122"/>
                                  <a:cs typeface="Cambria Math" panose="02040503050406030204" charset="0"/>
                                  <a:sym typeface="+mn-ea"/>
                                </a:rPr>
                                <m:t>𝐿</m:t>
                              </m:r>
                            </m:e>
                          </m:d>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𝛥𝜛</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r>
                                <a:rPr lang="en-US" altLang="zh-CN" sz="2000" i="1" dirty="0">
                                  <a:latin typeface="Cambria Math" panose="02040503050406030204" charset="0"/>
                                  <a:ea typeface="华文楷体" panose="02010600040101010101" charset="-122"/>
                                  <a:cs typeface="Cambria Math" panose="02040503050406030204" charset="0"/>
                                  <a:sym typeface="+mn-ea"/>
                                </a:rPr>
                                <m:t>−</m:t>
                              </m:r>
                              <m:r>
                                <a:rPr lang="en-US" altLang="zh-CN" sz="2000" i="1" dirty="0">
                                  <a:latin typeface="Cambria Math" panose="02040503050406030204" charset="0"/>
                                  <a:ea typeface="华文楷体" panose="02010600040101010101" charset="-122"/>
                                  <a:cs typeface="Cambria Math" panose="02040503050406030204" charset="0"/>
                                  <a:sym typeface="+mn-ea"/>
                                </a:rPr>
                                <m:t>𝑙</m:t>
                              </m:r>
                            </m:sub>
                          </m:sSub>
                        </m:e>
                      </m:nary>
                      <m:r>
                        <a:rPr lang="en-US" altLang="zh-CN" sz="2000" i="1" dirty="0">
                          <a:latin typeface="Cambria Math" panose="02040503050406030204" charset="0"/>
                          <a:ea typeface="华文楷体" panose="02010600040101010101" charset="-122"/>
                          <a:cs typeface="Cambria Math" panose="02040503050406030204" charset="0"/>
                          <a:sym typeface="+mn-ea"/>
                        </a:rPr>
                        <m:t>+</m:t>
                      </m:r>
                      <m:sSub>
                        <m:sSubPr>
                          <m:ctrlPr>
                            <a:rPr lang="en-US" altLang="zh-CN" sz="2000" i="1" dirty="0">
                              <a:latin typeface="Cambria Math" panose="02040503050406030204" charset="0"/>
                              <a:ea typeface="华文楷体" panose="02010600040101010101" charset="-122"/>
                              <a:cs typeface="Cambria Math" panose="02040503050406030204" charset="0"/>
                              <a:sym typeface="+mn-ea"/>
                            </a:rPr>
                          </m:ctrlPr>
                        </m:sSubPr>
                        <m:e>
                          <m:r>
                            <a:rPr lang="en-US" altLang="zh-CN" sz="2000" i="1" dirty="0">
                              <a:latin typeface="Cambria Math" panose="02040503050406030204" charset="0"/>
                              <a:ea typeface="华文楷体" panose="02010600040101010101" charset="-122"/>
                              <a:cs typeface="Cambria Math" panose="02040503050406030204" charset="0"/>
                              <a:sym typeface="+mn-ea"/>
                            </a:rPr>
                            <m:t>𝜀</m:t>
                          </m:r>
                        </m:e>
                        <m:sub>
                          <m:r>
                            <a:rPr lang="en-US" altLang="zh-CN" sz="2000" i="1" dirty="0">
                              <a:latin typeface="Cambria Math" panose="02040503050406030204" charset="0"/>
                              <a:ea typeface="华文楷体" panose="02010600040101010101" charset="-122"/>
                              <a:cs typeface="Cambria Math" panose="02040503050406030204" charset="0"/>
                              <a:sym typeface="+mn-ea"/>
                            </a:rPr>
                            <m:t>𝑡</m:t>
                          </m:r>
                        </m:sub>
                      </m:sSub>
                    </m:oMath>
                  </m:oMathPara>
                </a14:m>
                <a:endPar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mc:Choice>
        <mc:Fallback>
          <p:sp>
            <p:nvSpPr>
              <p:cNvPr id="6" name="文本框 5"/>
              <p:cNvSpPr txBox="1">
                <a:spLocks noRot="1" noChangeAspect="1" noMove="1" noResize="1" noEditPoints="1" noAdjustHandles="1" noChangeArrowheads="1" noChangeShapeType="1" noTextEdit="1"/>
              </p:cNvSpPr>
              <p:nvPr/>
            </p:nvSpPr>
            <p:spPr>
              <a:xfrm>
                <a:off x="861695" y="1036955"/>
                <a:ext cx="10808970" cy="5626735"/>
              </a:xfrm>
              <a:prstGeom prst="rect">
                <a:avLst/>
              </a:prstGeom>
              <a:blipFill rotWithShape="1">
                <a:blip r:embed="rId1"/>
                <a:stretch>
                  <a:fillRect b="-32739"/>
                </a:stretch>
              </a:blipFill>
            </p:spPr>
            <p:txBody>
              <a:bodyPr/>
              <a:lstStyle/>
              <a:p>
                <a:r>
                  <a:rPr lang="zh-CN" altLang="en-US">
                    <a:noFill/>
                  </a:rPr>
                  <a:t> </a:t>
                </a:r>
              </a:p>
            </p:txBody>
          </p:sp>
        </mc:Fallback>
      </mc:AlternateContent>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2"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1036955"/>
            <a:ext cx="10808970" cy="562673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估计结果</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953895" y="2176145"/>
            <a:ext cx="8419465" cy="2806700"/>
          </a:xfrm>
          <a:prstGeom prst="rect">
            <a:avLst/>
          </a:prstGeom>
        </p:spPr>
      </p:pic>
      <mc:AlternateContent xmlns:mc="http://schemas.openxmlformats.org/markup-compatibility/2006">
        <mc:Choice xmlns:a14="http://schemas.microsoft.com/office/drawing/2010/main" Requires="a14">
          <p:sp>
            <p:nvSpPr>
              <p:cNvPr id="4" name="文本框 3"/>
              <p:cNvSpPr txBox="1"/>
              <p:nvPr/>
            </p:nvSpPr>
            <p:spPr>
              <a:xfrm>
                <a:off x="1668145" y="5082540"/>
                <a:ext cx="9559925" cy="938530"/>
              </a:xfrm>
              <a:prstGeom prst="rect">
                <a:avLst/>
              </a:prstGeom>
              <a:noFill/>
            </p:spPr>
            <p:txBody>
              <a:bodyPr wrap="square" rtlCol="0">
                <a:noAutofit/>
              </a:bodyPr>
              <a:p>
                <a:pPr indent="252095" algn="just" defTabSz="266700">
                  <a:lnSpc>
                    <a:spcPct val="150000"/>
                  </a:lnSpc>
                  <a:spcBef>
                    <a:spcPts val="700"/>
                  </a:spcBef>
                  <a:buClrTx/>
                  <a:buSzTx/>
                  <a:buFontTx/>
                </a:pPr>
                <a:r>
                  <a:rPr lang="zh-CN" altLang="en-US" sz="2400" dirty="0">
                    <a:latin typeface="Times New Roman" panose="02020603050405020304" pitchFamily="18" charset="0"/>
                    <a:ea typeface="华文楷体" panose="02010600040101010101" charset="-122"/>
                    <a:cs typeface="Times New Roman" panose="02020603050405020304" pitchFamily="18" charset="0"/>
                  </a:rPr>
                  <a:t>由于</a:t>
                </a:r>
                <a14:m>
                  <m:oMath xmlns:m="http://schemas.openxmlformats.org/officeDocument/2006/math">
                    <m:sSup>
                      <m:sSupPr>
                        <m:ctrlPr>
                          <a:rPr lang="zh-CN" altLang="en-US" sz="2400" dirty="0">
                            <a:latin typeface="Times New Roman" panose="02020603050405020304" pitchFamily="18" charset="0"/>
                            <a:ea typeface="华文楷体" panose="02010600040101010101" charset="-122"/>
                            <a:cs typeface="Times New Roman" panose="02020603050405020304" pitchFamily="18" charset="0"/>
                          </a:rPr>
                        </m:ctrlPr>
                      </m:sSupPr>
                      <m:e>
                        <m:r>
                          <a:rPr lang="zh-CN" altLang="en-US" sz="2400" dirty="0">
                            <a:latin typeface="Times New Roman" panose="02020603050405020304" pitchFamily="18" charset="0"/>
                            <a:ea typeface="华文楷体" panose="02010600040101010101" charset="-122"/>
                            <a:cs typeface="Times New Roman" panose="02020603050405020304" pitchFamily="18" charset="0"/>
                          </a:rPr>
                          <m:t>𝑢</m:t>
                        </m:r>
                      </m:e>
                      <m:sup>
                        <m:r>
                          <a:rPr lang="zh-CN" altLang="en-US" sz="2400" dirty="0">
                            <a:latin typeface="Times New Roman" panose="02020603050405020304" pitchFamily="18" charset="0"/>
                            <a:ea typeface="华文楷体" panose="02010600040101010101" charset="-122"/>
                            <a:cs typeface="Times New Roman" panose="02020603050405020304" pitchFamily="18" charset="0"/>
                          </a:rPr>
                          <m:t>∗</m:t>
                        </m:r>
                      </m:sup>
                    </m:sSup>
                    <m:r>
                      <a:rPr lang="zh-CN" altLang="en-US" sz="2400" dirty="0">
                        <a:latin typeface="Times New Roman" panose="02020603050405020304" pitchFamily="18" charset="0"/>
                        <a:ea typeface="华文楷体" panose="02010600040101010101" charset="-122"/>
                        <a:cs typeface="Times New Roman" panose="02020603050405020304" pitchFamily="18" charset="0"/>
                      </a:rPr>
                      <m:t>=</m:t>
                    </m:r>
                    <m:r>
                      <a:rPr lang="zh-CN" altLang="en-US" sz="2400" dirty="0">
                        <a:latin typeface="Times New Roman" panose="02020603050405020304" pitchFamily="18" charset="0"/>
                        <a:ea typeface="华文楷体" panose="02010600040101010101" charset="-122"/>
                        <a:cs typeface="Times New Roman" panose="02020603050405020304" pitchFamily="18" charset="0"/>
                      </a:rPr>
                      <m:t>−</m:t>
                    </m:r>
                    <m:r>
                      <a:rPr lang="zh-CN" altLang="en-US" sz="2400" dirty="0">
                        <a:latin typeface="Times New Roman" panose="02020603050405020304" pitchFamily="18" charset="0"/>
                        <a:ea typeface="华文楷体" panose="02010600040101010101" charset="-122"/>
                        <a:cs typeface="Times New Roman" panose="02020603050405020304" pitchFamily="18" charset="0"/>
                      </a:rPr>
                      <m:t>𝑐</m:t>
                    </m:r>
                    <m:r>
                      <a:rPr lang="zh-CN" altLang="en-US" sz="2400" dirty="0">
                        <a:latin typeface="Times New Roman" panose="02020603050405020304" pitchFamily="18" charset="0"/>
                        <a:ea typeface="华文楷体" panose="02010600040101010101" charset="-122"/>
                        <a:cs typeface="Times New Roman" panose="02020603050405020304" pitchFamily="18" charset="0"/>
                      </a:rPr>
                      <m:t>/</m:t>
                    </m:r>
                    <m:r>
                      <a:rPr lang="zh-CN" altLang="en-US" sz="2400" dirty="0">
                        <a:latin typeface="Times New Roman" panose="02020603050405020304" pitchFamily="18" charset="0"/>
                        <a:ea typeface="华文楷体" panose="02010600040101010101" charset="-122"/>
                        <a:cs typeface="Times New Roman" panose="02020603050405020304" pitchFamily="18" charset="0"/>
                      </a:rPr>
                      <m:t>𝛼</m:t>
                    </m:r>
                  </m:oMath>
                </a14:m>
                <a:r>
                  <a:rPr lang="zh-CN" altLang="en-US" sz="2400" dirty="0">
                    <a:latin typeface="Times New Roman" panose="02020603050405020304" pitchFamily="18" charset="0"/>
                    <a:ea typeface="华文楷体" panose="02010600040101010101" charset="-122"/>
                    <a:cs typeface="Times New Roman" panose="02020603050405020304" pitchFamily="18" charset="0"/>
                  </a:rPr>
                  <a:t>，可得考察期内的不变自然失业率水平为5.13%</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mc:Choice>
        <mc:Fallback>
          <p:sp>
            <p:nvSpPr>
              <p:cNvPr id="4" name="文本框 3"/>
              <p:cNvSpPr txBox="1">
                <a:spLocks noRot="1" noChangeAspect="1" noMove="1" noResize="1" noEditPoints="1" noAdjustHandles="1" noChangeArrowheads="1" noChangeShapeType="1" noTextEdit="1"/>
              </p:cNvSpPr>
              <p:nvPr/>
            </p:nvSpPr>
            <p:spPr>
              <a:xfrm>
                <a:off x="1668145" y="5082540"/>
                <a:ext cx="9559925" cy="938530"/>
              </a:xfrm>
              <a:prstGeom prst="rect">
                <a:avLst/>
              </a:prstGeom>
              <a:blipFill rotWithShape="1">
                <a:blip r:embed="rId2"/>
                <a:stretch>
                  <a:fillRect/>
                </a:stretch>
              </a:blipFill>
            </p:spPr>
            <p:txBody>
              <a:bodyPr/>
              <a:lstStyle/>
              <a:p>
                <a:r>
                  <a:rPr lang="zh-CN" altLang="en-US">
                    <a:noFill/>
                  </a:rPr>
                  <a:t> </a:t>
                </a:r>
              </a:p>
            </p:txBody>
          </p:sp>
        </mc:Fallback>
      </mc:AlternateContent>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695" y="1036955"/>
            <a:ext cx="4545965" cy="482282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a:t>
            </a:r>
            <a:r>
              <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估计结果</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000" dirty="0">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三、中国自然失业率估计</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995045" y="1951990"/>
            <a:ext cx="4214495" cy="4069080"/>
          </a:xfrm>
          <a:prstGeom prst="rect">
            <a:avLst/>
          </a:prstGeom>
          <a:noFill/>
        </p:spPr>
        <p:txBody>
          <a:bodyPr wrap="square" rtlCol="0">
            <a:noAutofit/>
          </a:bodyPr>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将城镇调查失业率统计数据与自然失业率估计值进行对比，发现我国失业率存在周期波动，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月以后波动幅度显著扩大，需要加大宏观调控政策力度。</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pic>
        <p:nvPicPr>
          <p:cNvPr id="2" name="图片 -2147482571"/>
          <p:cNvPicPr>
            <a:picLocks noChangeAspect="1"/>
          </p:cNvPicPr>
          <p:nvPr/>
        </p:nvPicPr>
        <p:blipFill>
          <a:blip r:embed="rId1"/>
          <a:srcRect b="11647"/>
          <a:stretch>
            <a:fillRect/>
          </a:stretch>
        </p:blipFill>
        <p:spPr>
          <a:xfrm>
            <a:off x="5574030" y="1456690"/>
            <a:ext cx="6158230" cy="3961130"/>
          </a:xfrm>
          <a:prstGeom prst="rect">
            <a:avLst/>
          </a:prstGeom>
          <a:noFill/>
          <a:ln w="9525">
            <a:noFill/>
          </a:ln>
        </p:spPr>
      </p:pic>
      <p:sp>
        <p:nvSpPr>
          <p:cNvPr id="7" name="文本框 6"/>
          <p:cNvSpPr txBox="1"/>
          <p:nvPr/>
        </p:nvSpPr>
        <p:spPr>
          <a:xfrm>
            <a:off x="7200265" y="5491480"/>
            <a:ext cx="3409950" cy="368300"/>
          </a:xfrm>
          <a:prstGeom prst="rect">
            <a:avLst/>
          </a:prstGeom>
          <a:noFill/>
        </p:spPr>
        <p:txBody>
          <a:bodyPr wrap="square" rtlCol="0">
            <a:spAutoFit/>
          </a:bodyPr>
          <a:p>
            <a:r>
              <a:rPr lang="zh-CN" altLang="en-US" b="1"/>
              <a:t>城镇调查失业率与不变的</a:t>
            </a:r>
            <a:r>
              <a:rPr lang="en-US" altLang="zh-CN" b="1"/>
              <a:t>NAIRU</a:t>
            </a:r>
            <a:endParaRPr lang="en-US" altLang="zh-CN" b="1"/>
          </a:p>
        </p:txBody>
      </p:sp>
      <p:sp>
        <p:nvSpPr>
          <p:cNvPr id="8"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185" y="775335"/>
            <a:ext cx="11353800" cy="464439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（二）</a:t>
            </a:r>
            <a:r>
              <a:rPr lang="zh-CN" altLang="en-US" sz="2800" dirty="0">
                <a:solidFill>
                  <a:schemeClr val="accent2"/>
                </a:solidFill>
                <a:latin typeface="华文楷体" panose="02010600040101010101" charset="-122"/>
                <a:ea typeface="华文楷体" panose="02010600040101010101" charset="-122"/>
              </a:rPr>
              <a:t>失业概念</a:t>
            </a:r>
            <a:endParaRPr lang="zh-CN" altLang="en-US" sz="2800"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失业与就业相对立，同样存在视角有别的多种定义，且理论上更难取得共识。</a:t>
            </a:r>
            <a:r>
              <a:rPr lang="en-US" altLang="zh-CN" sz="2400" dirty="0">
                <a:latin typeface="华文楷体" panose="02010600040101010101" charset="-122"/>
                <a:ea typeface="华文楷体" panose="02010600040101010101" charset="-122"/>
              </a:rPr>
              <a:t>ILO</a:t>
            </a:r>
            <a:r>
              <a:rPr lang="zh-CN" altLang="en-US" sz="2400" dirty="0">
                <a:latin typeface="华文楷体" panose="02010600040101010101" charset="-122"/>
                <a:ea typeface="华文楷体" panose="02010600040101010101" charset="-122"/>
              </a:rPr>
              <a:t>从统计测度角度给出失业定义：在特定年龄以上，参照期内没有工作，但有能力工作、且正在寻找工作。该定义强调三个要点：</a:t>
            </a:r>
            <a:r>
              <a:rPr lang="zh-CN" altLang="en-US" sz="2400" b="1" dirty="0">
                <a:latin typeface="华文楷体" panose="02010600040101010101" charset="-122"/>
                <a:ea typeface="华文楷体" panose="02010600040101010101" charset="-122"/>
              </a:rPr>
              <a:t>一是无工作</a:t>
            </a:r>
            <a:r>
              <a:rPr lang="zh-CN" altLang="en-US" sz="2400" dirty="0">
                <a:latin typeface="华文楷体" panose="02010600040101010101" charset="-122"/>
                <a:ea typeface="华文楷体" panose="02010600040101010101" charset="-122"/>
              </a:rPr>
              <a:t>，即参考期内未从事任何有收入的经济活动；</a:t>
            </a:r>
            <a:r>
              <a:rPr lang="zh-CN" altLang="en-US" sz="2400" b="1" dirty="0">
                <a:latin typeface="华文楷体" panose="02010600040101010101" charset="-122"/>
                <a:ea typeface="华文楷体" panose="02010600040101010101" charset="-122"/>
              </a:rPr>
              <a:t>二是有工作能力</a:t>
            </a:r>
            <a:r>
              <a:rPr lang="zh-CN" altLang="en-US" sz="2400" dirty="0">
                <a:latin typeface="华文楷体" panose="02010600040101010101" charset="-122"/>
                <a:ea typeface="华文楷体" panose="02010600040101010101" charset="-122"/>
              </a:rPr>
              <a:t>，可从事有关生产活动；</a:t>
            </a:r>
            <a:r>
              <a:rPr lang="zh-CN" altLang="en-US" sz="2400" b="1" dirty="0">
                <a:latin typeface="华文楷体" panose="02010600040101010101" charset="-122"/>
                <a:ea typeface="华文楷体" panose="02010600040101010101" charset="-122"/>
              </a:rPr>
              <a:t>三是有工作意愿</a:t>
            </a:r>
            <a:r>
              <a:rPr lang="zh-CN" altLang="en-US" sz="2400" dirty="0">
                <a:latin typeface="华文楷体" panose="02010600040101010101" charset="-122"/>
                <a:ea typeface="华文楷体" panose="02010600040101010101" charset="-122"/>
              </a:rPr>
              <a:t>，积极寻找并愿意接受适合的工作。对年龄标准（我国为</a:t>
            </a:r>
            <a:r>
              <a:rPr lang="en-US" altLang="zh-CN" sz="2400" dirty="0">
                <a:latin typeface="华文楷体" panose="02010600040101010101" charset="-122"/>
                <a:ea typeface="华文楷体" panose="02010600040101010101" charset="-122"/>
              </a:rPr>
              <a:t>16</a:t>
            </a:r>
            <a:r>
              <a:rPr lang="zh-CN" altLang="en-US" sz="2400" dirty="0">
                <a:latin typeface="华文楷体" panose="02010600040101010101" charset="-122"/>
                <a:ea typeface="华文楷体" panose="02010600040101010101" charset="-122"/>
              </a:rPr>
              <a:t>岁以上）、参考期跨度等，各国可结合国情自行设定。</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一、就业与失业概念</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35965" y="1036955"/>
            <a:ext cx="10363200" cy="5626735"/>
          </a:xfrm>
          <a:prstGeom prst="rect">
            <a:avLst/>
          </a:prstGeom>
        </p:spPr>
        <p:txBody>
          <a:bodyPr wrap="square">
            <a:noAutofit/>
          </a:bodyPr>
          <a:lstStyle/>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劳动力是重要的投入要素，就其对经济增长的重要影响第四章已有讨论。反方向看，经济增长也会因需求效应拉动就业增长，可由经济增长的就业弹性反映：</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其说明经济增长率提高</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个百分点，可令就业提高几个百分点。</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下面利用我国经济增长和就业数据，按照上式计算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1978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年以来我国的就业弹性。</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四、就业与经济增长的关系</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endParaRPr>
          </a:p>
        </p:txBody>
      </p:sp>
      <p:pic>
        <p:nvPicPr>
          <p:cNvPr id="8" name="图片 7"/>
          <p:cNvPicPr>
            <a:picLocks noChangeAspect="1"/>
          </p:cNvPicPr>
          <p:nvPr/>
        </p:nvPicPr>
        <p:blipFill>
          <a:blip r:embed="rId1"/>
          <a:stretch>
            <a:fillRect/>
          </a:stretch>
        </p:blipFill>
        <p:spPr>
          <a:xfrm>
            <a:off x="3995420" y="2547620"/>
            <a:ext cx="2481580" cy="792480"/>
          </a:xfrm>
          <a:prstGeom prst="rect">
            <a:avLst/>
          </a:prstGeom>
        </p:spPr>
      </p:pic>
      <p:sp>
        <p:nvSpPr>
          <p:cNvPr id="9"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200" y="1456690"/>
            <a:ext cx="62357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615" y="4452620"/>
            <a:ext cx="593217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35965" y="1105535"/>
            <a:ext cx="6433820" cy="5539105"/>
          </a:xfrm>
          <a:prstGeom prst="rect">
            <a:avLst/>
          </a:prstGeom>
        </p:spPr>
        <p:txBody>
          <a:bodyPr wrap="square">
            <a:noAutofit/>
          </a:bodyPr>
          <a:lstStyle/>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就业弹性</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整体呈下降趋势，但具有明显的阶段性特征。改革开放初期，我国处于“高增长、高就业”阶段。20世纪90年代以来，转向“高增长、低就业”阶段；2006-2015年，就业弹性在0.01-0.03之间，变化较为平缓。2016年以后，经济增长对就业不再有拉动，就业弹性出现负值，意味着经济增长更多依靠资本积累和劳动节约型技术，且这一趋势有进一步加剧的倾向。</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buClrTx/>
              <a:buSzTx/>
              <a:buFontTx/>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四、就业与经济增长的关系</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endParaRPr>
          </a:p>
        </p:txBody>
      </p:sp>
      <p:pic>
        <p:nvPicPr>
          <p:cNvPr id="2" name="图表 1"/>
          <p:cNvPicPr>
            <a:picLocks noChangeAspect="1"/>
          </p:cNvPicPr>
          <p:nvPr/>
        </p:nvPicPr>
        <p:blipFill>
          <a:blip r:embed="rId1"/>
          <a:stretch>
            <a:fillRect/>
          </a:stretch>
        </p:blipFill>
        <p:spPr>
          <a:xfrm>
            <a:off x="7327265" y="1964690"/>
            <a:ext cx="4663440" cy="3179445"/>
          </a:xfrm>
          <a:prstGeom prst="rect">
            <a:avLst/>
          </a:prstGeom>
          <a:noFill/>
          <a:ln w="9525">
            <a:noFill/>
          </a:ln>
        </p:spPr>
      </p:pic>
      <p:sp>
        <p:nvSpPr>
          <p:cNvPr id="4" name="文本框 3"/>
          <p:cNvSpPr txBox="1"/>
          <p:nvPr/>
        </p:nvSpPr>
        <p:spPr>
          <a:xfrm>
            <a:off x="7665720" y="5260340"/>
            <a:ext cx="4526280" cy="337185"/>
          </a:xfrm>
          <a:prstGeom prst="rect">
            <a:avLst/>
          </a:prstGeom>
          <a:noFill/>
        </p:spPr>
        <p:txBody>
          <a:bodyPr wrap="square" rtlCol="0">
            <a:spAutoFit/>
          </a:bodyPr>
          <a:p>
            <a:r>
              <a:rPr lang="zh-CN" altLang="en-US" sz="1600" b="1"/>
              <a:t>国民经济层面就业弹性变化趋势：</a:t>
            </a:r>
            <a:r>
              <a:rPr lang="en-US" altLang="zh-CN" sz="1600" b="1"/>
              <a:t>1978-2022</a:t>
            </a:r>
            <a:endParaRPr lang="en-US" altLang="zh-CN" sz="1600" b="1"/>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200" y="1456690"/>
            <a:ext cx="62357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615" y="4452620"/>
            <a:ext cx="593217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35965" y="1115695"/>
            <a:ext cx="10939780" cy="5528945"/>
          </a:xfrm>
          <a:prstGeom prst="rect">
            <a:avLst/>
          </a:prstGeom>
        </p:spPr>
        <p:txBody>
          <a:bodyPr wrap="square">
            <a:noAutofit/>
          </a:bodyPr>
          <a:lstStyle/>
          <a:p>
            <a:pPr indent="252095" algn="just" defTabSz="266700">
              <a:lnSpc>
                <a:spcPct val="150000"/>
              </a:lnSpc>
              <a:spcBef>
                <a:spcPts val="700"/>
              </a:spcBef>
              <a:buClrTx/>
              <a:buSzTx/>
              <a:buFontTx/>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三次产业层面的就业弹性，其变动幅度远高于国民经济就业弹性，且不同产业变动方向差异显著。经济增长对第一产业就业的影响表现为剩余劳动力的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蓄水池</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作用，绝大多数年份就业弹性为负值，经济增长推动农业劳动力向非农部门转移。第二产业就业弹性多数年份为正，但整体呈波动下降趋势，随着技术水平提升和产业结构升级，其对劳动就业的吸纳能力有所下降。考察期内，第三产业就业弹性始终为正，且保持在较高水平（均值达</a:t>
            </a:r>
            <a:r>
              <a:rPr lang="en-US" altLang="zh-CN" sz="2400" dirty="0">
                <a:latin typeface="Times New Roman" panose="02020603050405020304" pitchFamily="18" charset="0"/>
                <a:ea typeface="华文楷体" panose="02010600040101010101" charset="-122"/>
                <a:cs typeface="Times New Roman" panose="02020603050405020304" pitchFamily="18" charset="0"/>
              </a:rPr>
              <a:t>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），其构成我国吸纳就业的主要领域；劳动密集型的传统服务业对就业拉动更大，但随着资本与技术密集的现代服务业比重上升，第三产业的就业吸纳能力有所下降。</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四、就业与经济增长的关系</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endParaRP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200" y="1456690"/>
            <a:ext cx="62357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615" y="4452620"/>
            <a:ext cx="593217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rPr>
              <a:t>四、就业与经济增长的关系</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3832860" y="5819775"/>
            <a:ext cx="4526280" cy="424815"/>
          </a:xfrm>
          <a:prstGeom prst="rect">
            <a:avLst/>
          </a:prstGeom>
          <a:noFill/>
        </p:spPr>
        <p:txBody>
          <a:bodyPr wrap="square" rtlCol="0">
            <a:noAutofit/>
          </a:bodyPr>
          <a:p>
            <a:r>
              <a:rPr lang="zh-CN" altLang="en-US" sz="1600" b="1"/>
              <a:t>国民经济层面就业弹性变化趋势：</a:t>
            </a:r>
            <a:r>
              <a:rPr lang="en-US" altLang="zh-CN" sz="1600" b="1"/>
              <a:t>1978-2022</a:t>
            </a:r>
            <a:endParaRPr lang="en-US" altLang="zh-CN" sz="1600" b="1"/>
          </a:p>
        </p:txBody>
      </p:sp>
      <p:pic>
        <p:nvPicPr>
          <p:cNvPr id="2" name="图表 1"/>
          <p:cNvPicPr>
            <a:picLocks noChangeAspect="1"/>
          </p:cNvPicPr>
          <p:nvPr/>
        </p:nvPicPr>
        <p:blipFill>
          <a:blip r:embed="rId1"/>
          <a:stretch>
            <a:fillRect/>
          </a:stretch>
        </p:blipFill>
        <p:spPr>
          <a:xfrm>
            <a:off x="2936875" y="1456690"/>
            <a:ext cx="6243955" cy="4255770"/>
          </a:xfrm>
          <a:prstGeom prst="rect">
            <a:avLst/>
          </a:prstGeom>
          <a:noFill/>
          <a:ln w="9525">
            <a:noFill/>
          </a:ln>
        </p:spPr>
      </p:pic>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248410" y="1699895"/>
            <a:ext cx="10089515" cy="4324985"/>
          </a:xfrm>
        </p:spPr>
        <p:txBody>
          <a:bodyPr>
            <a:noAutofit/>
          </a:bodyPr>
          <a:lstStyle/>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）简述就业与失业的概念，并说明各自的分类。</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）劳动力资源的主要分析指标有哪些，说明其功能异同。</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）比较记失业率与调查失业率的异同，并对中国官方失业率指标转变进行说明。</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）什么是自然失业率，简述其估计方法。</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5</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）利用全国（或家乡省份）数据计算就业弹性，探讨其变化趋势及成因。</a:t>
            </a: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fld>
            <a:endParaRPr lang="zh-CN" altLang="en-US" sz="2000"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185" y="775335"/>
            <a:ext cx="11353800" cy="4332605"/>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（二）</a:t>
            </a:r>
            <a:r>
              <a:rPr lang="zh-CN" altLang="en-US" sz="2800" dirty="0">
                <a:solidFill>
                  <a:schemeClr val="accent2"/>
                </a:solidFill>
                <a:latin typeface="华文楷体" panose="02010600040101010101" charset="-122"/>
                <a:ea typeface="华文楷体" panose="02010600040101010101" charset="-122"/>
              </a:rPr>
              <a:t>失业概念</a:t>
            </a:r>
            <a:endParaRPr lang="zh-CN" altLang="en-US" sz="2800"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尽管</a:t>
            </a:r>
            <a:r>
              <a:rPr lang="en-US" altLang="zh-CN" sz="2400" dirty="0">
                <a:latin typeface="华文楷体" panose="02010600040101010101" charset="-122"/>
                <a:ea typeface="华文楷体" panose="02010600040101010101" charset="-122"/>
              </a:rPr>
              <a:t>ILO</a:t>
            </a:r>
            <a:r>
              <a:rPr lang="zh-CN" altLang="en-US" sz="2400" dirty="0">
                <a:latin typeface="华文楷体" panose="02010600040101010101" charset="-122"/>
                <a:ea typeface="华文楷体" panose="02010600040101010101" charset="-122"/>
              </a:rPr>
              <a:t>的失业定义并不完美，但其凭借可操作性优势，为绝大多数国家的统计部门所采纳。该定义将不主动寻找工作的劳动年龄人口（经济学中所谓的</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自愿失业</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）排除在外，如全职无偿家庭照料者既非就业也非失业，其被置于劳动力（经济活动人口）之外。</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相比于绝对失业数量，作为失业占劳动力的比重的失业率更具政策价值，其不仅是宏观经济监测预警的关键指标，也是宏观经济调控政策的重要靶点。</a:t>
            </a: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一、就业与失业概念</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350" y="903605"/>
            <a:ext cx="11146790" cy="515747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a:t>
            </a:r>
            <a:r>
              <a:rPr lang="zh-CN" altLang="en-US" sz="2400" b="1" dirty="0">
                <a:solidFill>
                  <a:schemeClr val="accent2"/>
                </a:solidFill>
                <a:latin typeface="华文楷体" panose="02010600040101010101" charset="-122"/>
                <a:ea typeface="华文楷体" panose="02010600040101010101" charset="-122"/>
              </a:rPr>
              <a:t>就业分类</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zh-CN" altLang="en-US" sz="2400" dirty="0">
                <a:latin typeface="华文楷体" panose="02010600040101010101" charset="-122"/>
                <a:ea typeface="华文楷体" panose="02010600040101010101" charset="-122"/>
              </a:rPr>
              <a:t>为更好理解劳动力市场的多样性及其对经济和社会的影响，可以根据不同的工作关系和经济活动形式，将就业划分为多种类别。</a:t>
            </a:r>
            <a:endParaRPr lang="en-US" altLang="zh-CN" sz="2400" dirty="0">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val="200" checksum="4158780845"/>
                </a:ext>
              </a:extLst>
            </a:pPr>
            <a:r>
              <a:rPr lang="en-US" altLang="zh-CN" sz="2400" b="1" dirty="0">
                <a:latin typeface="华文楷体" panose="02010600040101010101" charset="-122"/>
                <a:ea typeface="华文楷体" panose="02010600040101010101" charset="-122"/>
              </a:rPr>
              <a:t>1</a:t>
            </a:r>
            <a:r>
              <a:rPr lang="zh-CN" altLang="en-US" sz="2400" b="1" dirty="0">
                <a:latin typeface="华文楷体" panose="02010600040101010101" charset="-122"/>
                <a:ea typeface="华文楷体" panose="02010600040101010101" charset="-122"/>
              </a:rPr>
              <a:t>．受雇就业。</a:t>
            </a:r>
            <a:r>
              <a:rPr lang="zh-CN" altLang="en-US" sz="2400" dirty="0">
                <a:latin typeface="华文楷体" panose="02010600040101010101" charset="-122"/>
                <a:ea typeface="华文楷体" panose="02010600040101010101" charset="-122"/>
              </a:rPr>
              <a:t>指劳动者受雇于某个企业、政府机构或非政府组织，按照合同或协议规定的条件工作，并通过获得工资谋生。这是最常见的就业形式，其特点为：（</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）签订正式劳动合同，获得充分的法律保护和社会保障；（</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）工作具有较强稳定性；（</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）工作单位具有层级结构，有明确的晋升和发展途径；（</a:t>
            </a:r>
            <a:r>
              <a:rPr lang="en-US" altLang="zh-CN" sz="2400" dirty="0">
                <a:latin typeface="华文楷体" panose="02010600040101010101" charset="-122"/>
                <a:ea typeface="华文楷体" panose="02010600040101010101" charset="-122"/>
              </a:rPr>
              <a:t>4</a:t>
            </a:r>
            <a:r>
              <a:rPr lang="zh-CN" altLang="en-US" sz="2400" dirty="0">
                <a:latin typeface="华文楷体" panose="02010600040101010101" charset="-122"/>
                <a:ea typeface="华文楷体" panose="02010600040101010101" charset="-122"/>
              </a:rPr>
              <a:t>）通常能获得职业培训与发展机会。</a:t>
            </a:r>
            <a:endParaRPr lang="zh-CN" altLang="en-US" sz="2400" dirty="0">
              <a:latin typeface="华文楷体" panose="02010600040101010101" charset="-122"/>
              <a:ea typeface="华文楷体" panose="02010600040101010101" charset="-122"/>
            </a:endParaRP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二、就业与失业分类</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tags/tag1.xml><?xml version="1.0" encoding="utf-8"?>
<p:tagLst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14101</Words>
  <Application>WPS 演示</Application>
  <PresentationFormat>宽屏</PresentationFormat>
  <Paragraphs>770</Paragraphs>
  <Slides>74</Slides>
  <Notes>2</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74</vt:i4>
      </vt:variant>
    </vt:vector>
  </HeadingPairs>
  <TitlesOfParts>
    <vt:vector size="90" baseType="lpstr">
      <vt:lpstr>Arial</vt:lpstr>
      <vt:lpstr>宋体</vt:lpstr>
      <vt:lpstr>Wingdings</vt:lpstr>
      <vt:lpstr>华文中宋</vt:lpstr>
      <vt:lpstr>华文隶书</vt:lpstr>
      <vt:lpstr>楷体</vt:lpstr>
      <vt:lpstr>黑体</vt:lpstr>
      <vt:lpstr>微软雅黑</vt:lpstr>
      <vt:lpstr>华文楷体</vt:lpstr>
      <vt:lpstr>Calibri</vt:lpstr>
      <vt:lpstr>Arial Unicode MS</vt:lpstr>
      <vt:lpstr>Calibri Light</vt:lpstr>
      <vt:lpstr>Times New Roman</vt:lpstr>
      <vt:lpstr>Cambria Math</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cp:lastModifiedBy>
  <cp:revision>61</cp:revision>
  <dcterms:created xsi:type="dcterms:W3CDTF">2015-12-05T08:51:00Z</dcterms:created>
  <dcterms:modified xsi:type="dcterms:W3CDTF">2025-08-29T14:03:56Z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B59303E48C4241A1B44902272402E606_13</vt:lpwstr>
  </property>
  <property fmtid="{D5CDD505-2E9C-101B-9397-08002B2CF9AE}" pid="3" name="KSOProductBuildVer">
    <vt:lpwstr>2052-12.1.0.21915</vt:lpwstr>
  </property>
  <property fmtid="{D5CDD505-2E9C-101B-9397-08002B2CF9AE}" pid="4" name="KSOTemplateUUID">
    <vt:lpwstr>v1.0_mb_46fif/lngfIZSzxymcPcdg==</vt:lpwstr>
  </property>
</Properties>
</file>